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2"/>
  </p:notesMasterIdLst>
  <p:handoutMasterIdLst>
    <p:handoutMasterId r:id="rId153"/>
  </p:handoutMasterIdLst>
  <p:sldIdLst>
    <p:sldId id="413" r:id="rId2"/>
    <p:sldId id="396" r:id="rId3"/>
    <p:sldId id="460" r:id="rId4"/>
    <p:sldId id="397" r:id="rId5"/>
    <p:sldId id="398" r:id="rId6"/>
    <p:sldId id="399" r:id="rId7"/>
    <p:sldId id="400" r:id="rId8"/>
    <p:sldId id="401" r:id="rId9"/>
    <p:sldId id="402" r:id="rId10"/>
    <p:sldId id="404" r:id="rId11"/>
    <p:sldId id="414" r:id="rId12"/>
    <p:sldId id="415" r:id="rId13"/>
    <p:sldId id="405" r:id="rId14"/>
    <p:sldId id="461" r:id="rId15"/>
    <p:sldId id="406" r:id="rId16"/>
    <p:sldId id="407" r:id="rId17"/>
    <p:sldId id="408" r:id="rId18"/>
    <p:sldId id="409" r:id="rId19"/>
    <p:sldId id="410" r:id="rId20"/>
    <p:sldId id="411" r:id="rId21"/>
    <p:sldId id="412" r:id="rId22"/>
    <p:sldId id="420" r:id="rId23"/>
    <p:sldId id="416" r:id="rId24"/>
    <p:sldId id="421" r:id="rId25"/>
    <p:sldId id="418" r:id="rId26"/>
    <p:sldId id="419" r:id="rId27"/>
    <p:sldId id="422" r:id="rId28"/>
    <p:sldId id="384" r:id="rId29"/>
    <p:sldId id="324" r:id="rId30"/>
    <p:sldId id="326" r:id="rId31"/>
    <p:sldId id="462" r:id="rId32"/>
    <p:sldId id="463" r:id="rId33"/>
    <p:sldId id="423" r:id="rId34"/>
    <p:sldId id="424" r:id="rId35"/>
    <p:sldId id="425" r:id="rId36"/>
    <p:sldId id="426" r:id="rId37"/>
    <p:sldId id="464" r:id="rId38"/>
    <p:sldId id="328" r:id="rId39"/>
    <p:sldId id="345" r:id="rId40"/>
    <p:sldId id="327" r:id="rId41"/>
    <p:sldId id="346" r:id="rId42"/>
    <p:sldId id="266" r:id="rId43"/>
    <p:sldId id="269" r:id="rId44"/>
    <p:sldId id="427" r:id="rId45"/>
    <p:sldId id="465" r:id="rId46"/>
    <p:sldId id="270" r:id="rId47"/>
    <p:sldId id="428" r:id="rId48"/>
    <p:sldId id="271" r:id="rId49"/>
    <p:sldId id="469" r:id="rId50"/>
    <p:sldId id="272" r:id="rId51"/>
    <p:sldId id="273" r:id="rId52"/>
    <p:sldId id="274" r:id="rId53"/>
    <p:sldId id="275" r:id="rId54"/>
    <p:sldId id="276" r:id="rId55"/>
    <p:sldId id="277" r:id="rId56"/>
    <p:sldId id="332" r:id="rId57"/>
    <p:sldId id="348" r:id="rId58"/>
    <p:sldId id="278" r:id="rId59"/>
    <p:sldId id="279" r:id="rId60"/>
    <p:sldId id="390" r:id="rId61"/>
    <p:sldId id="429" r:id="rId62"/>
    <p:sldId id="434" r:id="rId63"/>
    <p:sldId id="431" r:id="rId64"/>
    <p:sldId id="432" r:id="rId65"/>
    <p:sldId id="433" r:id="rId66"/>
    <p:sldId id="350" r:id="rId67"/>
    <p:sldId id="282" r:id="rId68"/>
    <p:sldId id="435" r:id="rId69"/>
    <p:sldId id="436" r:id="rId70"/>
    <p:sldId id="437" r:id="rId71"/>
    <p:sldId id="438" r:id="rId72"/>
    <p:sldId id="466" r:id="rId73"/>
    <p:sldId id="467" r:id="rId74"/>
    <p:sldId id="352" r:id="rId75"/>
    <p:sldId id="286" r:id="rId76"/>
    <p:sldId id="392" r:id="rId77"/>
    <p:sldId id="393" r:id="rId78"/>
    <p:sldId id="439" r:id="rId79"/>
    <p:sldId id="353" r:id="rId80"/>
    <p:sldId id="287" r:id="rId81"/>
    <p:sldId id="288" r:id="rId82"/>
    <p:sldId id="334" r:id="rId83"/>
    <p:sldId id="394" r:id="rId84"/>
    <p:sldId id="355" r:id="rId85"/>
    <p:sldId id="395" r:id="rId86"/>
    <p:sldId id="335" r:id="rId87"/>
    <p:sldId id="358" r:id="rId88"/>
    <p:sldId id="295" r:id="rId89"/>
    <p:sldId id="296" r:id="rId90"/>
    <p:sldId id="297" r:id="rId91"/>
    <p:sldId id="357" r:id="rId92"/>
    <p:sldId id="381" r:id="rId93"/>
    <p:sldId id="382" r:id="rId94"/>
    <p:sldId id="383" r:id="rId95"/>
    <p:sldId id="336" r:id="rId96"/>
    <p:sldId id="299" r:id="rId97"/>
    <p:sldId id="300" r:id="rId98"/>
    <p:sldId id="359" r:id="rId99"/>
    <p:sldId id="301" r:id="rId100"/>
    <p:sldId id="302" r:id="rId101"/>
    <p:sldId id="360" r:id="rId102"/>
    <p:sldId id="337" r:id="rId103"/>
    <p:sldId id="303" r:id="rId104"/>
    <p:sldId id="304" r:id="rId105"/>
    <p:sldId id="361" r:id="rId106"/>
    <p:sldId id="305" r:id="rId107"/>
    <p:sldId id="306" r:id="rId108"/>
    <p:sldId id="440" r:id="rId109"/>
    <p:sldId id="443" r:id="rId110"/>
    <p:sldId id="444" r:id="rId111"/>
    <p:sldId id="445" r:id="rId112"/>
    <p:sldId id="446" r:id="rId113"/>
    <p:sldId id="362" r:id="rId114"/>
    <p:sldId id="307" r:id="rId115"/>
    <p:sldId id="447" r:id="rId116"/>
    <p:sldId id="363" r:id="rId117"/>
    <p:sldId id="338" r:id="rId118"/>
    <p:sldId id="308" r:id="rId119"/>
    <p:sldId id="309" r:id="rId120"/>
    <p:sldId id="470" r:id="rId121"/>
    <p:sldId id="449" r:id="rId122"/>
    <p:sldId id="450" r:id="rId123"/>
    <p:sldId id="448" r:id="rId124"/>
    <p:sldId id="471" r:id="rId125"/>
    <p:sldId id="451" r:id="rId126"/>
    <p:sldId id="452" r:id="rId127"/>
    <p:sldId id="339" r:id="rId128"/>
    <p:sldId id="453" r:id="rId129"/>
    <p:sldId id="455" r:id="rId130"/>
    <p:sldId id="456" r:id="rId131"/>
    <p:sldId id="365" r:id="rId132"/>
    <p:sldId id="311" r:id="rId133"/>
    <p:sldId id="459" r:id="rId134"/>
    <p:sldId id="457" r:id="rId135"/>
    <p:sldId id="340" r:id="rId136"/>
    <p:sldId id="366" r:id="rId137"/>
    <p:sldId id="312" r:id="rId138"/>
    <p:sldId id="458" r:id="rId139"/>
    <p:sldId id="341" r:id="rId140"/>
    <p:sldId id="367" r:id="rId141"/>
    <p:sldId id="310" r:id="rId142"/>
    <p:sldId id="342" r:id="rId143"/>
    <p:sldId id="368" r:id="rId144"/>
    <p:sldId id="314" r:id="rId145"/>
    <p:sldId id="315" r:id="rId146"/>
    <p:sldId id="316" r:id="rId147"/>
    <p:sldId id="373" r:id="rId148"/>
    <p:sldId id="319" r:id="rId149"/>
    <p:sldId id="321" r:id="rId150"/>
    <p:sldId id="468" r:id="rId15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 charset="-128"/>
        <a:cs typeface="+mn-cs"/>
      </a:defRPr>
    </a:lvl5pPr>
    <a:lvl6pPr marL="2286000" algn="l" defTabSz="914400" rtl="0" eaLnBrk="1" latinLnBrk="0" hangingPunct="1">
      <a:defRPr kern="1200">
        <a:solidFill>
          <a:schemeClr val="tx1"/>
        </a:solidFill>
        <a:latin typeface="Arial" charset="0"/>
        <a:ea typeface="ＭＳ Ｐゴシック" pitchFamily="1" charset="-128"/>
        <a:cs typeface="+mn-cs"/>
      </a:defRPr>
    </a:lvl6pPr>
    <a:lvl7pPr marL="2743200" algn="l" defTabSz="914400" rtl="0" eaLnBrk="1" latinLnBrk="0" hangingPunct="1">
      <a:defRPr kern="1200">
        <a:solidFill>
          <a:schemeClr val="tx1"/>
        </a:solidFill>
        <a:latin typeface="Arial" charset="0"/>
        <a:ea typeface="ＭＳ Ｐゴシック" pitchFamily="1" charset="-128"/>
        <a:cs typeface="+mn-cs"/>
      </a:defRPr>
    </a:lvl7pPr>
    <a:lvl8pPr marL="3200400" algn="l" defTabSz="914400" rtl="0" eaLnBrk="1" latinLnBrk="0" hangingPunct="1">
      <a:defRPr kern="1200">
        <a:solidFill>
          <a:schemeClr val="tx1"/>
        </a:solidFill>
        <a:latin typeface="Arial" charset="0"/>
        <a:ea typeface="ＭＳ Ｐゴシック" pitchFamily="1" charset="-128"/>
        <a:cs typeface="+mn-cs"/>
      </a:defRPr>
    </a:lvl8pPr>
    <a:lvl9pPr marL="3657600" algn="l" defTabSz="914400" rtl="0" eaLnBrk="1" latinLnBrk="0" hangingPunct="1">
      <a:defRPr kern="1200">
        <a:solidFill>
          <a:schemeClr val="tx1"/>
        </a:solidFill>
        <a:latin typeface="Arial"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p:present/>
    <p:sldAll/>
    <p:penClr>
      <a:srgbClr val="FF0000"/>
    </p:penClr>
  </p:showPr>
  <p:clrMru>
    <a:srgbClr val="CC0000"/>
    <a:srgbClr val="57AC69"/>
    <a:srgbClr val="FDCC3F"/>
    <a:srgbClr val="EB443B"/>
    <a:srgbClr val="F7983A"/>
    <a:srgbClr val="C9382A"/>
    <a:srgbClr val="C93F2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1039" autoAdjust="0"/>
  </p:normalViewPr>
  <p:slideViewPr>
    <p:cSldViewPr>
      <p:cViewPr>
        <p:scale>
          <a:sx n="75" d="100"/>
          <a:sy n="75" d="100"/>
        </p:scale>
        <p:origin x="-122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vl1pPr>
          </a:lstStyle>
          <a:p>
            <a:pPr>
              <a:defRPr/>
            </a:pPr>
            <a:fld id="{6FFB0AAA-57B0-4998-A556-E766BE77AF46}" type="datetimeFigureOut">
              <a:rPr lang="en-US"/>
              <a:pPr>
                <a:defRPr/>
              </a:pPr>
              <a:t>3/9/2021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vl1pPr>
          </a:lstStyle>
          <a:p>
            <a:pPr>
              <a:defRPr/>
            </a:pPr>
            <a:fld id="{DF822A57-A184-444A-9BEA-9CF61B78A9B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43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701675" y="4416425"/>
            <a:ext cx="5607050" cy="4183063"/>
          </a:xfrm>
          <a:prstGeom prst="rect">
            <a:avLst/>
          </a:prstGeom>
          <a:noFill/>
          <a:ln>
            <a:noFill/>
          </a:ln>
          <a:effectLs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a:defRPr sz="1200"/>
            </a:lvl1pPr>
          </a:lstStyle>
          <a:p>
            <a:pPr>
              <a:defRPr/>
            </a:pPr>
            <a:fld id="{A1356854-FE35-47F6-AB09-296FEDBEB4F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 New Roman" pitchFamily="18" charset="0"/>
                <a:cs typeface="Times New Roman" pitchFamily="18" charset="0"/>
              </a:rPr>
              <a:t>The TIMI risk score, based upon data from 15,000 patients with an STEMI eligible for </a:t>
            </a:r>
            <a:r>
              <a:rPr lang="en-US" sz="1200" dirty="0" err="1" smtClean="0">
                <a:latin typeface="Times New Roman" pitchFamily="18" charset="0"/>
                <a:cs typeface="Times New Roman" pitchFamily="18" charset="0"/>
              </a:rPr>
              <a:t>fibrinolytic</a:t>
            </a:r>
            <a:r>
              <a:rPr lang="en-US" sz="1200" dirty="0" smtClean="0">
                <a:latin typeface="Times New Roman" pitchFamily="18" charset="0"/>
                <a:cs typeface="Times New Roman" pitchFamily="18" charset="0"/>
              </a:rPr>
              <a:t> therapy</a:t>
            </a:r>
            <a:endParaRPr lang="en-US" dirty="0"/>
          </a:p>
        </p:txBody>
      </p:sp>
      <p:sp>
        <p:nvSpPr>
          <p:cNvPr id="4" name="Slide Number Placeholder 3"/>
          <p:cNvSpPr>
            <a:spLocks noGrp="1"/>
          </p:cNvSpPr>
          <p:nvPr>
            <p:ph type="sldNum" sz="quarter" idx="10"/>
          </p:nvPr>
        </p:nvSpPr>
        <p:spPr/>
        <p:txBody>
          <a:bodyPr/>
          <a:lstStyle/>
          <a:p>
            <a:pPr>
              <a:defRPr/>
            </a:pPr>
            <a:fld id="{A1356854-FE35-47F6-AB09-296FEDBEB4F6}" type="slidenum">
              <a:rPr lang="en-US" smtClean="0"/>
              <a:pPr>
                <a:defRPr/>
              </a:pPr>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356854-FE35-47F6-AB09-296FEDBEB4F6}" type="slidenum">
              <a:rPr lang="en-US" smtClean="0"/>
              <a:pPr>
                <a:defRPr/>
              </a:pPr>
              <a:t>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miter lim="800000"/>
            <a:headEnd/>
            <a:tailEnd/>
          </a:ln>
        </p:spPr>
        <p:txBody>
          <a:bodyPr/>
          <a:lstStyle/>
          <a:p>
            <a:fld id="{7CB0B713-07D7-46D4-A027-DE1F5D13ECE9}" type="slidenum">
              <a:rPr lang="en-US" smtClean="0"/>
              <a:pPr/>
              <a:t>40</a:t>
            </a:fld>
            <a:endParaRPr lang="en-US" smtClean="0"/>
          </a:p>
        </p:txBody>
      </p:sp>
      <p:sp>
        <p:nvSpPr>
          <p:cNvPr id="150531" name="Rectangle 2"/>
          <p:cNvSpPr>
            <a:spLocks noGrp="1" noRot="1" noChangeAspect="1" noChangeArrowheads="1" noTextEdit="1"/>
          </p:cNvSpPr>
          <p:nvPr>
            <p:ph type="sldImg"/>
          </p:nvPr>
        </p:nvSpPr>
        <p:spPr>
          <a:xfrm>
            <a:off x="-1189038" y="619125"/>
            <a:ext cx="9504363" cy="7127875"/>
          </a:xfrm>
          <a:ln/>
        </p:spPr>
      </p:sp>
      <p:sp>
        <p:nvSpPr>
          <p:cNvPr id="150532" name="Rectangle 3"/>
          <p:cNvSpPr>
            <a:spLocks noGrp="1" noChangeArrowheads="1"/>
          </p:cNvSpPr>
          <p:nvPr>
            <p:ph type="body" idx="1"/>
          </p:nvPr>
        </p:nvSpPr>
        <p:spPr>
          <a:xfrm>
            <a:off x="935038" y="4441825"/>
            <a:ext cx="5140325" cy="4132263"/>
          </a:xfrm>
          <a:noFill/>
        </p:spPr>
        <p:txBody>
          <a:bodyPr/>
          <a:lstStyle/>
          <a:p>
            <a:pPr eaLnBrk="1" hangingPunct="1">
              <a:spcBef>
                <a:spcPct val="0"/>
              </a:spcBef>
            </a:pPr>
            <a:endParaRPr lang="en-US" sz="2400" smtClean="0">
              <a:ea typeface="ＭＳ Ｐゴシック" pitchFamily="1" charset="-128"/>
              <a:cs typeface="Geneva" pitchFamily="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miter lim="800000"/>
            <a:headEnd/>
            <a:tailEnd/>
          </a:ln>
        </p:spPr>
        <p:txBody>
          <a:bodyPr/>
          <a:lstStyle/>
          <a:p>
            <a:fld id="{D6275EF9-0026-4D7C-AB50-A2E320A77D87}" type="slidenum">
              <a:rPr lang="en-US" smtClean="0"/>
              <a:pPr/>
              <a:t>42</a:t>
            </a:fld>
            <a:endParaRPr lang="en-US" smtClean="0"/>
          </a:p>
        </p:txBody>
      </p:sp>
      <p:sp>
        <p:nvSpPr>
          <p:cNvPr id="151555" name="Rectangle 2"/>
          <p:cNvSpPr>
            <a:spLocks noGrp="1" noRot="1" noChangeAspect="1" noChangeArrowheads="1" noTextEdit="1"/>
          </p:cNvSpPr>
          <p:nvPr>
            <p:ph type="sldImg"/>
          </p:nvPr>
        </p:nvSpPr>
        <p:spPr>
          <a:xfrm>
            <a:off x="-1189038" y="619125"/>
            <a:ext cx="9504363" cy="7127875"/>
          </a:xfrm>
          <a:ln/>
        </p:spPr>
      </p:sp>
      <p:sp>
        <p:nvSpPr>
          <p:cNvPr id="151556" name="Rectangle 3"/>
          <p:cNvSpPr>
            <a:spLocks noGrp="1" noChangeArrowheads="1"/>
          </p:cNvSpPr>
          <p:nvPr>
            <p:ph type="body" idx="1"/>
          </p:nvPr>
        </p:nvSpPr>
        <p:spPr>
          <a:xfrm>
            <a:off x="935038" y="4441825"/>
            <a:ext cx="5140325" cy="4132263"/>
          </a:xfrm>
          <a:noFill/>
        </p:spPr>
        <p:txBody>
          <a:bodyPr/>
          <a:lstStyle/>
          <a:p>
            <a:pPr eaLnBrk="1" hangingPunct="1">
              <a:spcBef>
                <a:spcPct val="0"/>
              </a:spcBef>
            </a:pPr>
            <a:endParaRPr lang="en-US" sz="2400" smtClean="0">
              <a:ea typeface="ＭＳ Ｐゴシック" pitchFamily="1" charset="-128"/>
              <a:cs typeface="Geneva"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altLang="en-US" sz="1200" kern="0" dirty="0" smtClean="0"/>
              <a:t>Four RCTs (PRAMI, </a:t>
            </a:r>
            <a:r>
              <a:rPr lang="en-US" altLang="en-US" sz="1200" kern="0" dirty="0" smtClean="0"/>
              <a:t>CULPRIT</a:t>
            </a:r>
            <a:r>
              <a:rPr lang="en-US" altLang="en-US" sz="1200" kern="0" dirty="0" smtClean="0"/>
              <a:t>, DANAMI 3 PRIMULTI, PRAGUE-13) have since suggested that a strategy of </a:t>
            </a:r>
            <a:r>
              <a:rPr lang="en-US" altLang="en-US" sz="1200" kern="0" dirty="0" err="1" smtClean="0"/>
              <a:t>multivessel</a:t>
            </a:r>
            <a:r>
              <a:rPr lang="en-US" altLang="en-US" sz="1200" kern="0" dirty="0" smtClean="0"/>
              <a:t> PCI, either at the time of primary PCI or as a planned, staged procedure, may be safe and beneficial in </a:t>
            </a:r>
            <a:r>
              <a:rPr lang="en-US" altLang="en-US" sz="1200" b="1" i="1" kern="0" dirty="0" smtClean="0"/>
              <a:t>selected patients </a:t>
            </a:r>
            <a:r>
              <a:rPr lang="en-US" altLang="en-US" sz="1200" kern="0" dirty="0" smtClean="0"/>
              <a:t>with STEMI.</a:t>
            </a:r>
          </a:p>
          <a:p>
            <a:pPr eaLnBrk="1" hangingPunct="1">
              <a:defRPr/>
            </a:pPr>
            <a:r>
              <a:rPr lang="en-US" altLang="en-US" sz="1200" kern="0" dirty="0" smtClean="0"/>
              <a:t>On the basis of these findings, the prior Class III-harm recommendation with regard to </a:t>
            </a:r>
            <a:r>
              <a:rPr lang="en-US" altLang="en-US" sz="1200" kern="0" dirty="0" err="1" smtClean="0"/>
              <a:t>multivessel</a:t>
            </a:r>
            <a:r>
              <a:rPr lang="en-US" altLang="en-US" sz="1200" kern="0" dirty="0" smtClean="0"/>
              <a:t> primary PCI in </a:t>
            </a:r>
            <a:r>
              <a:rPr lang="en-US" altLang="en-US" sz="1200" kern="0" dirty="0" err="1" smtClean="0"/>
              <a:t>hemodynamically</a:t>
            </a:r>
            <a:r>
              <a:rPr lang="en-US" altLang="en-US" sz="1200" kern="0" dirty="0" smtClean="0"/>
              <a:t> stable patients with STEMI has been upgraded and modified to a Class </a:t>
            </a:r>
            <a:r>
              <a:rPr lang="en-US" altLang="en-US" sz="1200" kern="0" dirty="0" err="1" smtClean="0"/>
              <a:t>IIb</a:t>
            </a:r>
            <a:r>
              <a:rPr lang="en-US" altLang="en-US" sz="1200" kern="0" dirty="0" smtClean="0"/>
              <a:t> recommendation to include consideration of </a:t>
            </a:r>
            <a:r>
              <a:rPr lang="en-US" altLang="en-US" sz="1200" kern="0" dirty="0" err="1" smtClean="0"/>
              <a:t>multivessel</a:t>
            </a:r>
            <a:r>
              <a:rPr lang="en-US" altLang="en-US" sz="1200" kern="0" dirty="0" smtClean="0"/>
              <a:t> PCI, either at the time of primary PCI or as a planned, staged procedure.</a:t>
            </a:r>
          </a:p>
          <a:p>
            <a:pPr eaLnBrk="1" hangingPunct="1">
              <a:defRPr/>
            </a:pPr>
            <a:r>
              <a:rPr lang="en-US" altLang="en-US" sz="1200" kern="0" dirty="0" smtClean="0"/>
              <a:t>The writing committee emphasizes that this change should not be interpreted as endorsing the routine performance of </a:t>
            </a:r>
            <a:r>
              <a:rPr lang="en-US" altLang="en-US" sz="1200" kern="0" dirty="0" err="1" smtClean="0"/>
              <a:t>multivessel</a:t>
            </a:r>
            <a:r>
              <a:rPr lang="en-US" altLang="en-US" sz="1200" kern="0" dirty="0" smtClean="0"/>
              <a:t> PCI in all patients with STEMI and </a:t>
            </a:r>
            <a:r>
              <a:rPr lang="en-US" altLang="en-US" sz="1200" kern="0" dirty="0" err="1" smtClean="0"/>
              <a:t>multivessel</a:t>
            </a:r>
            <a:r>
              <a:rPr lang="en-US" altLang="en-US" sz="1200" kern="0" dirty="0" smtClean="0"/>
              <a:t> disease. Rather, when considering the indications for and timing of </a:t>
            </a:r>
            <a:r>
              <a:rPr lang="en-US" altLang="en-US" sz="1200" kern="0" dirty="0" err="1" smtClean="0"/>
              <a:t>multivessel</a:t>
            </a:r>
            <a:r>
              <a:rPr lang="en-US" altLang="en-US" sz="1200" kern="0" dirty="0" smtClean="0"/>
              <a:t> PCI, physicians should integrate clinical data, lesion severity/complexity, and risk of contrast nephropathy to determine the optimal strategy.</a:t>
            </a:r>
            <a:endParaRPr lang="en-US" dirty="0"/>
          </a:p>
        </p:txBody>
      </p:sp>
      <p:sp>
        <p:nvSpPr>
          <p:cNvPr id="4" name="Slide Number Placeholder 3"/>
          <p:cNvSpPr>
            <a:spLocks noGrp="1"/>
          </p:cNvSpPr>
          <p:nvPr>
            <p:ph type="sldNum" sz="quarter" idx="10"/>
          </p:nvPr>
        </p:nvSpPr>
        <p:spPr/>
        <p:txBody>
          <a:bodyPr/>
          <a:lstStyle/>
          <a:p>
            <a:pPr>
              <a:defRPr/>
            </a:pPr>
            <a:fld id="{A1356854-FE35-47F6-AB09-296FEDBEB4F6}" type="slidenum">
              <a:rPr lang="en-US" smtClean="0"/>
              <a:pPr>
                <a:defRPr/>
              </a:pPr>
              <a:t>44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sz="1200" dirty="0" smtClean="0">
                <a:cs typeface="Geneva" pitchFamily="1" charset="0"/>
              </a:rPr>
              <a:t>The 2011 PCI and 2013 STEMI guidelines’ Class </a:t>
            </a:r>
            <a:r>
              <a:rPr lang="en-US" altLang="en-US" sz="1200" dirty="0" err="1" smtClean="0">
                <a:cs typeface="Geneva" pitchFamily="1" charset="0"/>
              </a:rPr>
              <a:t>IIa</a:t>
            </a:r>
            <a:r>
              <a:rPr lang="en-US" altLang="en-US" sz="1200" dirty="0" smtClean="0">
                <a:cs typeface="Geneva" pitchFamily="1" charset="0"/>
              </a:rPr>
              <a:t> recommendation for aspiration </a:t>
            </a:r>
            <a:r>
              <a:rPr lang="en-US" altLang="en-US" sz="1200" dirty="0" err="1" smtClean="0">
                <a:cs typeface="Geneva" pitchFamily="1" charset="0"/>
              </a:rPr>
              <a:t>thrombectomy</a:t>
            </a:r>
            <a:r>
              <a:rPr lang="en-US" altLang="en-US" sz="1200" dirty="0" smtClean="0">
                <a:cs typeface="Geneva" pitchFamily="1" charset="0"/>
              </a:rPr>
              <a:t> before primary PCI was based on the results of 2 RCTs and 1 meta-analysis and was driven in large measure by the results of TAPAS, a single-center study.</a:t>
            </a:r>
          </a:p>
          <a:p>
            <a:r>
              <a:rPr lang="en-US" altLang="en-US" sz="1200" dirty="0" smtClean="0">
                <a:cs typeface="Geneva" pitchFamily="1" charset="0"/>
              </a:rPr>
              <a:t>Since formulation of that recommendation, 3 multicenter trials (INFUSE-AMI, TASTE, TOTAL), 2 of which enrolled significantly more patients than prior aspiration </a:t>
            </a:r>
            <a:r>
              <a:rPr lang="en-US" altLang="en-US" sz="1200" dirty="0" err="1" smtClean="0">
                <a:cs typeface="Geneva" pitchFamily="1" charset="0"/>
              </a:rPr>
              <a:t>thrombectomy</a:t>
            </a:r>
            <a:r>
              <a:rPr lang="en-US" altLang="en-US" sz="1200" dirty="0" smtClean="0">
                <a:cs typeface="Geneva" pitchFamily="1" charset="0"/>
              </a:rPr>
              <a:t> trials, have prompted re-evaluation of this recommendation. </a:t>
            </a:r>
          </a:p>
          <a:p>
            <a:r>
              <a:rPr lang="en-US" altLang="en-US" sz="1200" dirty="0" smtClean="0">
                <a:cs typeface="Geneva" pitchFamily="1" charset="0"/>
              </a:rPr>
              <a:t>These 3 more recent trials, as well as an updated meta-analysis, found no significant reduction in adverse events with routine aspiration </a:t>
            </a:r>
            <a:r>
              <a:rPr lang="en-US" altLang="en-US" sz="1200" dirty="0" err="1" smtClean="0">
                <a:cs typeface="Geneva" pitchFamily="1" charset="0"/>
              </a:rPr>
              <a:t>thrombectomy</a:t>
            </a:r>
            <a:r>
              <a:rPr lang="en-US" altLang="en-US" sz="1200" dirty="0" smtClean="0">
                <a:cs typeface="Geneva" pitchFamily="1" charset="0"/>
              </a:rPr>
              <a:t>.</a:t>
            </a:r>
          </a:p>
          <a:p>
            <a:r>
              <a:rPr lang="en-US" altLang="en-US" sz="1200" dirty="0" smtClean="0">
                <a:cs typeface="Geneva" pitchFamily="1" charset="0"/>
              </a:rPr>
              <a:t>Based on these 3 trials, </a:t>
            </a:r>
            <a:r>
              <a:rPr lang="en-US" altLang="en-US" sz="1200" i="1" dirty="0" smtClean="0">
                <a:cs typeface="Geneva" pitchFamily="1" charset="0"/>
              </a:rPr>
              <a:t>routine</a:t>
            </a:r>
            <a:r>
              <a:rPr lang="en-US" altLang="en-US" sz="1200" dirty="0" smtClean="0">
                <a:cs typeface="Geneva" pitchFamily="1" charset="0"/>
              </a:rPr>
              <a:t> aspiration </a:t>
            </a:r>
            <a:r>
              <a:rPr lang="en-US" altLang="en-US" sz="1200" dirty="0" err="1" smtClean="0">
                <a:cs typeface="Geneva" pitchFamily="1" charset="0"/>
              </a:rPr>
              <a:t>thrombectomy</a:t>
            </a:r>
            <a:r>
              <a:rPr lang="en-US" altLang="en-US" sz="1200" dirty="0" smtClean="0">
                <a:cs typeface="Geneva" pitchFamily="1" charset="0"/>
              </a:rPr>
              <a:t> before primary PCI is now designated as Class III-No Benefit.</a:t>
            </a:r>
          </a:p>
          <a:p>
            <a:r>
              <a:rPr lang="en-US" altLang="en-US" sz="1200" dirty="0" smtClean="0">
                <a:cs typeface="Geneva" pitchFamily="1" charset="0"/>
              </a:rPr>
              <a:t>Subgroup analysis in TASTE and TOTAL did not identify any specific subgroup (e.g., anterior MI, high thrombus burden) that benefited from routine aspiration </a:t>
            </a:r>
            <a:r>
              <a:rPr lang="en-US" altLang="en-US" sz="1200" dirty="0" err="1" smtClean="0">
                <a:cs typeface="Geneva" pitchFamily="1" charset="0"/>
              </a:rPr>
              <a:t>thrombectomy</a:t>
            </a:r>
            <a:r>
              <a:rPr lang="en-US" altLang="en-US" sz="1200" dirty="0" smtClean="0">
                <a:cs typeface="Geneva" pitchFamily="1" charset="0"/>
              </a:rPr>
              <a:t>.</a:t>
            </a:r>
          </a:p>
          <a:p>
            <a:r>
              <a:rPr lang="en-US" altLang="en-US" sz="1200" dirty="0" smtClean="0">
                <a:cs typeface="Geneva" pitchFamily="1" charset="0"/>
              </a:rPr>
              <a:t>Based on these and other considerations, a Class </a:t>
            </a:r>
            <a:r>
              <a:rPr lang="en-US" altLang="en-US" sz="1200" dirty="0" err="1" smtClean="0">
                <a:cs typeface="Geneva" pitchFamily="1" charset="0"/>
              </a:rPr>
              <a:t>IIb</a:t>
            </a:r>
            <a:r>
              <a:rPr lang="en-US" altLang="en-US" sz="1200" dirty="0" smtClean="0">
                <a:cs typeface="Geneva" pitchFamily="1" charset="0"/>
              </a:rPr>
              <a:t> recommendation was established stating that the usefulness of selective and bailout aspiration </a:t>
            </a:r>
            <a:r>
              <a:rPr lang="en-US" altLang="en-US" sz="1200" dirty="0" err="1" smtClean="0">
                <a:cs typeface="Geneva" pitchFamily="1" charset="0"/>
              </a:rPr>
              <a:t>thrombectomy</a:t>
            </a:r>
            <a:r>
              <a:rPr lang="en-US" altLang="en-US" sz="1200" dirty="0" smtClean="0">
                <a:cs typeface="Geneva" pitchFamily="1" charset="0"/>
              </a:rPr>
              <a:t> in patients undergoing primary PCI is not well established</a:t>
            </a:r>
            <a:endParaRPr lang="en-US" dirty="0"/>
          </a:p>
        </p:txBody>
      </p:sp>
      <p:sp>
        <p:nvSpPr>
          <p:cNvPr id="4" name="Slide Number Placeholder 3"/>
          <p:cNvSpPr>
            <a:spLocks noGrp="1"/>
          </p:cNvSpPr>
          <p:nvPr>
            <p:ph type="sldNum" sz="quarter" idx="10"/>
          </p:nvPr>
        </p:nvSpPr>
        <p:spPr/>
        <p:txBody>
          <a:bodyPr/>
          <a:lstStyle/>
          <a:p>
            <a:pPr>
              <a:defRPr/>
            </a:pPr>
            <a:fld id="{A1356854-FE35-47F6-AB09-296FEDBEB4F6}" type="slidenum">
              <a:rPr lang="en-US" smtClean="0"/>
              <a:pPr>
                <a:defRPr/>
              </a:pPr>
              <a:t>47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52580" name="Slide Number Placeholder 3"/>
          <p:cNvSpPr>
            <a:spLocks noGrp="1"/>
          </p:cNvSpPr>
          <p:nvPr>
            <p:ph type="sldNum" sz="quarter" idx="5"/>
          </p:nvPr>
        </p:nvSpPr>
        <p:spPr>
          <a:noFill/>
          <a:ln>
            <a:miter lim="800000"/>
            <a:headEnd/>
            <a:tailEnd/>
          </a:ln>
        </p:spPr>
        <p:txBody>
          <a:bodyPr/>
          <a:lstStyle/>
          <a:p>
            <a:fld id="{0A8440CE-BC4C-46E2-A259-85F1DC492A09}" type="slidenum">
              <a:rPr lang="en-US" smtClean="0"/>
              <a:pPr/>
              <a:t>53</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53604" name="Slide Number Placeholder 3"/>
          <p:cNvSpPr>
            <a:spLocks noGrp="1"/>
          </p:cNvSpPr>
          <p:nvPr>
            <p:ph type="sldNum" sz="quarter" idx="5"/>
          </p:nvPr>
        </p:nvSpPr>
        <p:spPr>
          <a:noFill/>
          <a:ln>
            <a:miter lim="800000"/>
            <a:headEnd/>
            <a:tailEnd/>
          </a:ln>
        </p:spPr>
        <p:txBody>
          <a:bodyPr/>
          <a:lstStyle/>
          <a:p>
            <a:fld id="{F81334F9-EE98-443E-A64B-AA7F3B794587}" type="slidenum">
              <a:rPr lang="en-US" smtClean="0"/>
              <a:pPr/>
              <a:t>54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54628" name="Slide Number Placeholder 3"/>
          <p:cNvSpPr>
            <a:spLocks noGrp="1"/>
          </p:cNvSpPr>
          <p:nvPr>
            <p:ph type="sldNum" sz="quarter" idx="5"/>
          </p:nvPr>
        </p:nvSpPr>
        <p:spPr>
          <a:noFill/>
          <a:ln>
            <a:miter lim="800000"/>
            <a:headEnd/>
            <a:tailEnd/>
          </a:ln>
        </p:spPr>
        <p:txBody>
          <a:bodyPr/>
          <a:lstStyle/>
          <a:p>
            <a:fld id="{CD4EE14C-1C37-492B-BC3F-4D252FD0EA8D}" type="slidenum">
              <a:rPr lang="en-US" smtClean="0"/>
              <a:pPr/>
              <a:t>55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55652" name="Slide Number Placeholder 3"/>
          <p:cNvSpPr>
            <a:spLocks noGrp="1"/>
          </p:cNvSpPr>
          <p:nvPr>
            <p:ph type="sldNum" sz="quarter" idx="5"/>
          </p:nvPr>
        </p:nvSpPr>
        <p:spPr>
          <a:noFill/>
          <a:ln>
            <a:miter lim="800000"/>
            <a:headEnd/>
            <a:tailEnd/>
          </a:ln>
        </p:spPr>
        <p:txBody>
          <a:bodyPr/>
          <a:lstStyle/>
          <a:p>
            <a:fld id="{5A90C5E9-0BC4-4D4C-98E5-DF0DBEA72C39}" type="slidenum">
              <a:rPr lang="en-US" smtClean="0"/>
              <a:pPr/>
              <a:t>56</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56676" name="Slide Number Placeholder 3"/>
          <p:cNvSpPr>
            <a:spLocks noGrp="1"/>
          </p:cNvSpPr>
          <p:nvPr>
            <p:ph type="sldNum" sz="quarter" idx="5"/>
          </p:nvPr>
        </p:nvSpPr>
        <p:spPr>
          <a:noFill/>
          <a:ln>
            <a:miter lim="800000"/>
            <a:headEnd/>
            <a:tailEnd/>
          </a:ln>
        </p:spPr>
        <p:txBody>
          <a:bodyPr/>
          <a:lstStyle/>
          <a:p>
            <a:fld id="{6F91E4ED-9F94-4FDE-B073-6789CB435B22}" type="slidenum">
              <a:rPr lang="en-US" smtClean="0"/>
              <a:pPr/>
              <a:t>58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p:spPr>
        <p:txBody>
          <a:bodyPr/>
          <a:lstStyle/>
          <a:p>
            <a:r>
              <a:rPr lang="en-US" dirty="0" smtClean="0">
                <a:ea typeface="ＭＳ Ｐゴシック" pitchFamily="1" charset="-128"/>
                <a:cs typeface="Geneva" pitchFamily="1" charset="0"/>
              </a:rPr>
              <a:t>The usefulness of the TIMI risk score to predict in-hospital mortality was validated in a community-based population of 84,029 patients; the predictive accuracy of the TIMI risk score was the same in those treated with </a:t>
            </a:r>
            <a:r>
              <a:rPr lang="en-US" dirty="0" err="1" smtClean="0">
                <a:ea typeface="ＭＳ Ｐゴシック" pitchFamily="1" charset="-128"/>
                <a:cs typeface="Geneva" pitchFamily="1" charset="0"/>
              </a:rPr>
              <a:t>fibrinolysis</a:t>
            </a:r>
            <a:r>
              <a:rPr lang="en-US" dirty="0" smtClean="0">
                <a:ea typeface="ＭＳ Ｐゴシック" pitchFamily="1" charset="-128"/>
                <a:cs typeface="Geneva" pitchFamily="1" charset="0"/>
              </a:rPr>
              <a:t> or </a:t>
            </a:r>
            <a:r>
              <a:rPr lang="en-US" dirty="0" err="1" smtClean="0">
                <a:ea typeface="ＭＳ Ｐゴシック" pitchFamily="1" charset="-128"/>
                <a:cs typeface="Geneva" pitchFamily="1" charset="0"/>
              </a:rPr>
              <a:t>percutaneous</a:t>
            </a:r>
            <a:r>
              <a:rPr lang="en-US" dirty="0" smtClean="0">
                <a:ea typeface="ＭＳ Ｐゴシック" pitchFamily="1" charset="-128"/>
                <a:cs typeface="Geneva" pitchFamily="1" charset="0"/>
              </a:rPr>
              <a:t> coronary intervention, but underestimated mortality in those not undergoing reperfusion therapy .</a:t>
            </a:r>
          </a:p>
          <a:p>
            <a:endParaRPr lang="en-US" dirty="0" smtClean="0">
              <a:ea typeface="ＭＳ Ｐゴシック" pitchFamily="1" charset="-128"/>
              <a:cs typeface="Geneva" pitchFamily="1" charset="0"/>
            </a:endParaRPr>
          </a:p>
        </p:txBody>
      </p:sp>
      <p:sp>
        <p:nvSpPr>
          <p:cNvPr id="144388" name="Slide Number Placeholder 3"/>
          <p:cNvSpPr>
            <a:spLocks noGrp="1"/>
          </p:cNvSpPr>
          <p:nvPr>
            <p:ph type="sldNum" sz="quarter" idx="5"/>
          </p:nvPr>
        </p:nvSpPr>
        <p:spPr>
          <a:noFill/>
          <a:ln>
            <a:miter lim="800000"/>
            <a:headEnd/>
            <a:tailEnd/>
          </a:ln>
        </p:spPr>
        <p:txBody>
          <a:bodyPr/>
          <a:lstStyle/>
          <a:p>
            <a:fld id="{521A6AB0-BD0F-4388-9789-271DA9C56B6A}" type="slidenum">
              <a:rPr lang="en-US" smtClean="0"/>
              <a:pPr/>
              <a:t>9</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57700" name="Slide Number Placeholder 3"/>
          <p:cNvSpPr>
            <a:spLocks noGrp="1"/>
          </p:cNvSpPr>
          <p:nvPr>
            <p:ph type="sldNum" sz="quarter" idx="5"/>
          </p:nvPr>
        </p:nvSpPr>
        <p:spPr>
          <a:noFill/>
          <a:ln>
            <a:miter lim="800000"/>
            <a:headEnd/>
            <a:tailEnd/>
          </a:ln>
        </p:spPr>
        <p:txBody>
          <a:bodyPr/>
          <a:lstStyle/>
          <a:p>
            <a:fld id="{25233013-00A9-4F15-88C3-526FF2C4436A}" type="slidenum">
              <a:rPr lang="en-US" smtClean="0"/>
              <a:pPr/>
              <a:t>59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61796" name="Slide Number Placeholder 3"/>
          <p:cNvSpPr>
            <a:spLocks noGrp="1"/>
          </p:cNvSpPr>
          <p:nvPr>
            <p:ph type="sldNum" sz="quarter" idx="5"/>
          </p:nvPr>
        </p:nvSpPr>
        <p:spPr>
          <a:noFill/>
          <a:ln>
            <a:miter lim="800000"/>
            <a:headEnd/>
            <a:tailEnd/>
          </a:ln>
        </p:spPr>
        <p:txBody>
          <a:bodyPr/>
          <a:lstStyle/>
          <a:p>
            <a:fld id="{B149E3F9-1C88-4DF7-A6EA-799A763B96FB}" type="slidenum">
              <a:rPr lang="en-US" smtClean="0"/>
              <a:pPr/>
              <a:t>60</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 xmlns:p14="http://schemas.microsoft.com/office/powerpoint/2010/main" val="1241655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62820" name="Slide Number Placeholder 3"/>
          <p:cNvSpPr>
            <a:spLocks noGrp="1"/>
          </p:cNvSpPr>
          <p:nvPr>
            <p:ph type="sldNum" sz="quarter" idx="5"/>
          </p:nvPr>
        </p:nvSpPr>
        <p:spPr>
          <a:noFill/>
          <a:ln>
            <a:miter lim="800000"/>
            <a:headEnd/>
            <a:tailEnd/>
          </a:ln>
        </p:spPr>
        <p:txBody>
          <a:bodyPr/>
          <a:lstStyle/>
          <a:p>
            <a:fld id="{F78F1E4A-6276-41D7-B97D-62162EFF2221}" type="slidenum">
              <a:rPr lang="en-US" smtClean="0"/>
              <a:pPr/>
              <a:t>67</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67940" name="Slide Number Placeholder 3"/>
          <p:cNvSpPr>
            <a:spLocks noGrp="1"/>
          </p:cNvSpPr>
          <p:nvPr>
            <p:ph type="sldNum" sz="quarter" idx="5"/>
          </p:nvPr>
        </p:nvSpPr>
        <p:spPr>
          <a:noFill/>
          <a:ln>
            <a:miter lim="800000"/>
            <a:headEnd/>
            <a:tailEnd/>
          </a:ln>
        </p:spPr>
        <p:txBody>
          <a:bodyPr/>
          <a:lstStyle/>
          <a:p>
            <a:fld id="{C04B57B5-1502-47E5-87F6-3FB2D6AAA717}" type="slidenum">
              <a:rPr lang="en-US" smtClean="0"/>
              <a:pPr/>
              <a:t>75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68964" name="Slide Number Placeholder 3"/>
          <p:cNvSpPr>
            <a:spLocks noGrp="1"/>
          </p:cNvSpPr>
          <p:nvPr>
            <p:ph type="sldNum" sz="quarter" idx="5"/>
          </p:nvPr>
        </p:nvSpPr>
        <p:spPr>
          <a:noFill/>
          <a:ln>
            <a:miter lim="800000"/>
            <a:headEnd/>
            <a:tailEnd/>
          </a:ln>
        </p:spPr>
        <p:txBody>
          <a:bodyPr/>
          <a:lstStyle/>
          <a:p>
            <a:fld id="{499E59F9-69E2-4942-9D67-1372D357C57B}" type="slidenum">
              <a:rPr lang="en-US" smtClean="0"/>
              <a:pPr/>
              <a:t>76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69988" name="Slide Number Placeholder 3"/>
          <p:cNvSpPr>
            <a:spLocks noGrp="1"/>
          </p:cNvSpPr>
          <p:nvPr>
            <p:ph type="sldNum" sz="quarter" idx="5"/>
          </p:nvPr>
        </p:nvSpPr>
        <p:spPr>
          <a:noFill/>
          <a:ln>
            <a:miter lim="800000"/>
            <a:headEnd/>
            <a:tailEnd/>
          </a:ln>
        </p:spPr>
        <p:txBody>
          <a:bodyPr/>
          <a:lstStyle/>
          <a:p>
            <a:fld id="{38A2FA21-D79C-4511-A1D0-85675E9CB60D}" type="slidenum">
              <a:rPr lang="en-US" smtClean="0"/>
              <a:pPr/>
              <a:t>77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71012" name="Slide Number Placeholder 3"/>
          <p:cNvSpPr>
            <a:spLocks noGrp="1"/>
          </p:cNvSpPr>
          <p:nvPr>
            <p:ph type="sldNum" sz="quarter" idx="5"/>
          </p:nvPr>
        </p:nvSpPr>
        <p:spPr>
          <a:noFill/>
          <a:ln>
            <a:miter lim="800000"/>
            <a:headEnd/>
            <a:tailEnd/>
          </a:ln>
        </p:spPr>
        <p:txBody>
          <a:bodyPr/>
          <a:lstStyle/>
          <a:p>
            <a:fld id="{A60281F4-4ABD-4156-B7D5-AB63CCF95194}" type="slidenum">
              <a:rPr lang="en-US" smtClean="0"/>
              <a:pPr/>
              <a:t>80</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72036" name="Slide Number Placeholder 3"/>
          <p:cNvSpPr>
            <a:spLocks noGrp="1"/>
          </p:cNvSpPr>
          <p:nvPr>
            <p:ph type="sldNum" sz="quarter" idx="5"/>
          </p:nvPr>
        </p:nvSpPr>
        <p:spPr>
          <a:noFill/>
          <a:ln>
            <a:miter lim="800000"/>
            <a:headEnd/>
            <a:tailEnd/>
          </a:ln>
        </p:spPr>
        <p:txBody>
          <a:bodyPr/>
          <a:lstStyle/>
          <a:p>
            <a:fld id="{3F7BD91D-4EFA-43FE-97B7-1408702B328C}" type="slidenum">
              <a:rPr lang="en-US" smtClean="0"/>
              <a:pPr/>
              <a:t>81</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76132" name="Slide Number Placeholder 3"/>
          <p:cNvSpPr>
            <a:spLocks noGrp="1"/>
          </p:cNvSpPr>
          <p:nvPr>
            <p:ph type="sldNum" sz="quarter" idx="5"/>
          </p:nvPr>
        </p:nvSpPr>
        <p:spPr>
          <a:noFill/>
          <a:ln>
            <a:miter lim="800000"/>
            <a:headEnd/>
            <a:tailEnd/>
          </a:ln>
        </p:spPr>
        <p:txBody>
          <a:bodyPr/>
          <a:lstStyle/>
          <a:p>
            <a:fld id="{A31E8709-6A25-450E-8EAF-41EAA4D6A051}" type="slidenum">
              <a:rPr lang="en-US" smtClean="0"/>
              <a:pPr/>
              <a:t>83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pitchFamily="18" charset="0"/>
                <a:cs typeface="Times New Roman" pitchFamily="18" charset="0"/>
              </a:rPr>
              <a:t>TRI derived from the </a:t>
            </a:r>
            <a:r>
              <a:rPr lang="en-US" sz="1200" dirty="0" err="1" smtClean="0">
                <a:latin typeface="Times New Roman" pitchFamily="18" charset="0"/>
                <a:cs typeface="Times New Roman" pitchFamily="18" charset="0"/>
              </a:rPr>
              <a:t>InTIME</a:t>
            </a:r>
            <a:r>
              <a:rPr lang="en-US" sz="1200" dirty="0" smtClean="0">
                <a:latin typeface="Times New Roman" pitchFamily="18" charset="0"/>
                <a:cs typeface="Times New Roman" pitchFamily="18" charset="0"/>
              </a:rPr>
              <a:t>-II trial of </a:t>
            </a:r>
            <a:r>
              <a:rPr lang="en-US" sz="1200" dirty="0" err="1" smtClean="0">
                <a:latin typeface="Times New Roman" pitchFamily="18" charset="0"/>
                <a:cs typeface="Times New Roman" pitchFamily="18" charset="0"/>
              </a:rPr>
              <a:t>fibrinolytic</a:t>
            </a:r>
            <a:r>
              <a:rPr lang="en-US" sz="1200" dirty="0" smtClean="0">
                <a:latin typeface="Times New Roman" pitchFamily="18" charset="0"/>
                <a:cs typeface="Times New Roman" pitchFamily="18" charset="0"/>
              </a:rPr>
              <a:t> therapy and then validated in other populations to predict in-hospital mortality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1356854-FE35-47F6-AB09-296FEDBEB4F6}" type="slidenum">
              <a:rPr lang="en-US" smtClean="0"/>
              <a:pPr>
                <a:defRPr/>
              </a:pPr>
              <a:t>10</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p:spPr>
        <p:txBody>
          <a:bodyPr/>
          <a:lstStyle/>
          <a:p>
            <a:r>
              <a:rPr lang="en-US" sz="900" kern="1200" dirty="0" smtClean="0">
                <a:solidFill>
                  <a:schemeClr val="tx1"/>
                </a:solidFill>
                <a:latin typeface="Arial" charset="0"/>
                <a:ea typeface="ＭＳ Ｐゴシック" charset="0"/>
                <a:cs typeface="Geneva" charset="0"/>
              </a:rPr>
              <a:t>LATE and EMERAS trials----</a:t>
            </a:r>
            <a:r>
              <a:rPr lang="en-US" sz="900" kern="1200" dirty="0" err="1" smtClean="0">
                <a:solidFill>
                  <a:schemeClr val="tx1"/>
                </a:solidFill>
                <a:latin typeface="Arial" charset="0"/>
                <a:ea typeface="ＭＳ Ｐゴシック" charset="0"/>
                <a:cs typeface="Geneva" charset="0"/>
              </a:rPr>
              <a:t>Fibrinolysis</a:t>
            </a:r>
            <a:r>
              <a:rPr lang="en-US" sz="900" kern="1200" dirty="0" smtClean="0">
                <a:solidFill>
                  <a:schemeClr val="tx1"/>
                </a:solidFill>
                <a:latin typeface="Arial" charset="0"/>
                <a:ea typeface="ＭＳ Ｐゴシック" charset="0"/>
                <a:cs typeface="Geneva" charset="0"/>
              </a:rPr>
              <a:t>  between 12 and 24 hours----No mortality benefit-----Increases risk of cardiac rupture</a:t>
            </a:r>
          </a:p>
          <a:p>
            <a:endParaRPr lang="en-US" dirty="0" smtClean="0">
              <a:ea typeface="ＭＳ Ｐゴシック" pitchFamily="1" charset="-128"/>
              <a:cs typeface="Geneva" pitchFamily="1" charset="0"/>
            </a:endParaRPr>
          </a:p>
        </p:txBody>
      </p:sp>
      <p:sp>
        <p:nvSpPr>
          <p:cNvPr id="181252" name="Slide Number Placeholder 3"/>
          <p:cNvSpPr>
            <a:spLocks noGrp="1"/>
          </p:cNvSpPr>
          <p:nvPr>
            <p:ph type="sldNum" sz="quarter" idx="5"/>
          </p:nvPr>
        </p:nvSpPr>
        <p:spPr>
          <a:noFill/>
          <a:ln>
            <a:miter lim="800000"/>
            <a:headEnd/>
            <a:tailEnd/>
          </a:ln>
        </p:spPr>
        <p:txBody>
          <a:bodyPr/>
          <a:lstStyle/>
          <a:p>
            <a:fld id="{1FA36068-4CAF-4DF8-A03C-51123198C420}" type="slidenum">
              <a:rPr lang="en-US" smtClean="0"/>
              <a:pPr/>
              <a:t>85</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83300" name="Slide Number Placeholder 3"/>
          <p:cNvSpPr>
            <a:spLocks noGrp="1"/>
          </p:cNvSpPr>
          <p:nvPr>
            <p:ph type="sldNum" sz="quarter" idx="5"/>
          </p:nvPr>
        </p:nvSpPr>
        <p:spPr>
          <a:noFill/>
          <a:ln>
            <a:miter lim="800000"/>
            <a:headEnd/>
            <a:tailEnd/>
          </a:ln>
        </p:spPr>
        <p:txBody>
          <a:bodyPr/>
          <a:lstStyle/>
          <a:p>
            <a:fld id="{F465662A-7A4A-4508-B904-ED92C81A3639}" type="slidenum">
              <a:rPr lang="en-US" smtClean="0"/>
              <a:pPr/>
              <a:t>88</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84324" name="Slide Number Placeholder 3"/>
          <p:cNvSpPr>
            <a:spLocks noGrp="1"/>
          </p:cNvSpPr>
          <p:nvPr>
            <p:ph type="sldNum" sz="quarter" idx="5"/>
          </p:nvPr>
        </p:nvSpPr>
        <p:spPr>
          <a:noFill/>
          <a:ln>
            <a:miter lim="800000"/>
            <a:headEnd/>
            <a:tailEnd/>
          </a:ln>
        </p:spPr>
        <p:txBody>
          <a:bodyPr/>
          <a:lstStyle/>
          <a:p>
            <a:fld id="{85085BDB-6E18-42E7-AC15-A64D70D4F6D3}" type="slidenum">
              <a:rPr lang="en-US" smtClean="0"/>
              <a:pPr/>
              <a:t>89</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85348" name="Slide Number Placeholder 3"/>
          <p:cNvSpPr>
            <a:spLocks noGrp="1"/>
          </p:cNvSpPr>
          <p:nvPr>
            <p:ph type="sldNum" sz="quarter" idx="5"/>
          </p:nvPr>
        </p:nvSpPr>
        <p:spPr>
          <a:noFill/>
          <a:ln>
            <a:miter lim="800000"/>
            <a:headEnd/>
            <a:tailEnd/>
          </a:ln>
        </p:spPr>
        <p:txBody>
          <a:bodyPr/>
          <a:lstStyle/>
          <a:p>
            <a:fld id="{8CC1F560-E148-477E-B698-FFA4A661891C}" type="slidenum">
              <a:rPr lang="en-US" smtClean="0"/>
              <a:pPr/>
              <a:t>90</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88420" name="Slide Number Placeholder 3"/>
          <p:cNvSpPr>
            <a:spLocks noGrp="1"/>
          </p:cNvSpPr>
          <p:nvPr>
            <p:ph type="sldNum" sz="quarter" idx="5"/>
          </p:nvPr>
        </p:nvSpPr>
        <p:spPr>
          <a:noFill/>
          <a:ln>
            <a:miter lim="800000"/>
            <a:headEnd/>
            <a:tailEnd/>
          </a:ln>
        </p:spPr>
        <p:txBody>
          <a:bodyPr/>
          <a:lstStyle/>
          <a:p>
            <a:fld id="{4B3831D3-A71A-4A3B-9DD0-4CEE7ADC984A}" type="slidenum">
              <a:rPr lang="en-US" smtClean="0"/>
              <a:pPr/>
              <a:t>92</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89444" name="Slide Number Placeholder 3"/>
          <p:cNvSpPr>
            <a:spLocks noGrp="1"/>
          </p:cNvSpPr>
          <p:nvPr>
            <p:ph type="sldNum" sz="quarter" idx="5"/>
          </p:nvPr>
        </p:nvSpPr>
        <p:spPr>
          <a:noFill/>
          <a:ln>
            <a:miter lim="800000"/>
            <a:headEnd/>
            <a:tailEnd/>
          </a:ln>
        </p:spPr>
        <p:txBody>
          <a:bodyPr/>
          <a:lstStyle/>
          <a:p>
            <a:fld id="{FBF3DA14-C846-4803-8F87-CCDFEFA7FA04}" type="slidenum">
              <a:rPr lang="en-US" smtClean="0"/>
              <a:pPr/>
              <a:t>93</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0468" name="Slide Number Placeholder 3"/>
          <p:cNvSpPr>
            <a:spLocks noGrp="1"/>
          </p:cNvSpPr>
          <p:nvPr>
            <p:ph type="sldNum" sz="quarter" idx="5"/>
          </p:nvPr>
        </p:nvSpPr>
        <p:spPr>
          <a:noFill/>
          <a:ln>
            <a:miter lim="800000"/>
            <a:headEnd/>
            <a:tailEnd/>
          </a:ln>
        </p:spPr>
        <p:txBody>
          <a:bodyPr/>
          <a:lstStyle/>
          <a:p>
            <a:fld id="{D73F3C99-80A0-4BE2-A699-F12B3E813C02}" type="slidenum">
              <a:rPr lang="en-US" smtClean="0"/>
              <a:pPr/>
              <a:t>94</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1492" name="Slide Number Placeholder 3"/>
          <p:cNvSpPr>
            <a:spLocks noGrp="1"/>
          </p:cNvSpPr>
          <p:nvPr>
            <p:ph type="sldNum" sz="quarter" idx="5"/>
          </p:nvPr>
        </p:nvSpPr>
        <p:spPr>
          <a:noFill/>
          <a:ln>
            <a:miter lim="800000"/>
            <a:headEnd/>
            <a:tailEnd/>
          </a:ln>
        </p:spPr>
        <p:txBody>
          <a:bodyPr/>
          <a:lstStyle/>
          <a:p>
            <a:fld id="{D1EF6371-FC2F-4D8A-86A7-6D76A6C82AA8}" type="slidenum">
              <a:rPr lang="en-US" smtClean="0"/>
              <a:pPr/>
              <a:t>96</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2516" name="Slide Number Placeholder 3"/>
          <p:cNvSpPr>
            <a:spLocks noGrp="1"/>
          </p:cNvSpPr>
          <p:nvPr>
            <p:ph type="sldNum" sz="quarter" idx="5"/>
          </p:nvPr>
        </p:nvSpPr>
        <p:spPr>
          <a:noFill/>
          <a:ln>
            <a:miter lim="800000"/>
            <a:headEnd/>
            <a:tailEnd/>
          </a:ln>
        </p:spPr>
        <p:txBody>
          <a:bodyPr/>
          <a:lstStyle/>
          <a:p>
            <a:fld id="{917435B7-94FA-4442-B90F-7E9B763369EB}" type="slidenum">
              <a:rPr lang="en-US" smtClean="0"/>
              <a:pPr/>
              <a:t>97</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3540" name="Slide Number Placeholder 3"/>
          <p:cNvSpPr>
            <a:spLocks noGrp="1"/>
          </p:cNvSpPr>
          <p:nvPr>
            <p:ph type="sldNum" sz="quarter" idx="5"/>
          </p:nvPr>
        </p:nvSpPr>
        <p:spPr>
          <a:noFill/>
          <a:ln>
            <a:miter lim="800000"/>
            <a:headEnd/>
            <a:tailEnd/>
          </a:ln>
        </p:spPr>
        <p:txBody>
          <a:bodyPr/>
          <a:lstStyle/>
          <a:p>
            <a:fld id="{B125EF6F-6EEF-4FBE-A72A-B4C6BA84CE7B}" type="slidenum">
              <a:rPr lang="en-US" smtClean="0"/>
              <a:pPr/>
              <a:t>99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p:spPr>
        <p:txBody>
          <a:bodyPr/>
          <a:lstStyle/>
          <a:p>
            <a:pPr eaLnBrk="1" hangingPunct="1">
              <a:spcBef>
                <a:spcPct val="0"/>
              </a:spcBef>
            </a:pPr>
            <a:r>
              <a:rPr lang="en-US" dirty="0" smtClean="0">
                <a:ea typeface="ＭＳ Ｐゴシック" pitchFamily="1" charset="-128"/>
                <a:cs typeface="Geneva" pitchFamily="1" charset="0"/>
              </a:rPr>
              <a:t>CADILLAC Controlled </a:t>
            </a:r>
            <a:r>
              <a:rPr lang="en-US" dirty="0" err="1" smtClean="0">
                <a:ea typeface="ＭＳ Ｐゴシック" pitchFamily="1" charset="-128"/>
                <a:cs typeface="Geneva" pitchFamily="1" charset="0"/>
              </a:rPr>
              <a:t>Abciximab</a:t>
            </a:r>
            <a:r>
              <a:rPr lang="en-US" dirty="0" smtClean="0">
                <a:ea typeface="ＭＳ Ｐゴシック" pitchFamily="1" charset="-128"/>
                <a:cs typeface="Geneva" pitchFamily="1" charset="0"/>
              </a:rPr>
              <a:t> and Device Investigation to Lower Late Angioplasty Complications trial .The CADILLAC</a:t>
            </a:r>
            <a:r>
              <a:rPr lang="en-US" baseline="30000" dirty="0" smtClean="0">
                <a:ea typeface="ＭＳ Ｐゴシック" pitchFamily="1" charset="-128"/>
                <a:cs typeface="Geneva" pitchFamily="1" charset="0"/>
              </a:rPr>
              <a:t>[45]</a:t>
            </a:r>
            <a:r>
              <a:rPr lang="en-US" dirty="0" smtClean="0">
                <a:ea typeface="ＭＳ Ｐゴシック" pitchFamily="1" charset="-128"/>
                <a:cs typeface="Geneva" pitchFamily="1" charset="0"/>
              </a:rPr>
              <a:t> score was developed to predict 30-day and 1-year mortality following primary PCI</a:t>
            </a:r>
          </a:p>
        </p:txBody>
      </p:sp>
      <p:sp>
        <p:nvSpPr>
          <p:cNvPr id="145412" name="Slide Number Placeholder 3"/>
          <p:cNvSpPr>
            <a:spLocks noGrp="1"/>
          </p:cNvSpPr>
          <p:nvPr>
            <p:ph type="sldNum" sz="quarter" idx="5"/>
          </p:nvPr>
        </p:nvSpPr>
        <p:spPr>
          <a:noFill/>
          <a:ln>
            <a:miter lim="800000"/>
            <a:headEnd/>
            <a:tailEnd/>
          </a:ln>
        </p:spPr>
        <p:txBody>
          <a:bodyPr/>
          <a:lstStyle/>
          <a:p>
            <a:fld id="{2D2AAAFB-DF64-405B-A954-F0C31DC000BA}" type="slidenum">
              <a:rPr lang="en-US" smtClean="0"/>
              <a:pPr/>
              <a:t>18</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4564" name="Slide Number Placeholder 3"/>
          <p:cNvSpPr>
            <a:spLocks noGrp="1"/>
          </p:cNvSpPr>
          <p:nvPr>
            <p:ph type="sldNum" sz="quarter" idx="5"/>
          </p:nvPr>
        </p:nvSpPr>
        <p:spPr>
          <a:noFill/>
          <a:ln>
            <a:miter lim="800000"/>
            <a:headEnd/>
            <a:tailEnd/>
          </a:ln>
        </p:spPr>
        <p:txBody>
          <a:bodyPr/>
          <a:lstStyle/>
          <a:p>
            <a:fld id="{F34BA6DF-65BF-49E6-8EAB-81E99C911CE9}" type="slidenum">
              <a:rPr lang="en-US" smtClean="0"/>
              <a:pPr/>
              <a:t>100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5588" name="Slide Number Placeholder 3"/>
          <p:cNvSpPr>
            <a:spLocks noGrp="1"/>
          </p:cNvSpPr>
          <p:nvPr>
            <p:ph type="sldNum" sz="quarter" idx="5"/>
          </p:nvPr>
        </p:nvSpPr>
        <p:spPr>
          <a:noFill/>
          <a:ln>
            <a:miter lim="800000"/>
            <a:headEnd/>
            <a:tailEnd/>
          </a:ln>
        </p:spPr>
        <p:txBody>
          <a:bodyPr/>
          <a:lstStyle/>
          <a:p>
            <a:fld id="{6DF09969-6F38-4FC4-BF71-3AF36457C53C}" type="slidenum">
              <a:rPr lang="en-US" smtClean="0"/>
              <a:pPr/>
              <a:t>103</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6612" name="Slide Number Placeholder 3"/>
          <p:cNvSpPr>
            <a:spLocks noGrp="1"/>
          </p:cNvSpPr>
          <p:nvPr>
            <p:ph type="sldNum" sz="quarter" idx="5"/>
          </p:nvPr>
        </p:nvSpPr>
        <p:spPr>
          <a:noFill/>
          <a:ln>
            <a:miter lim="800000"/>
            <a:headEnd/>
            <a:tailEnd/>
          </a:ln>
        </p:spPr>
        <p:txBody>
          <a:bodyPr/>
          <a:lstStyle/>
          <a:p>
            <a:fld id="{A71CE66E-8FF7-40C7-9C67-666226B21650}" type="slidenum">
              <a:rPr lang="en-US" smtClean="0"/>
              <a:pPr/>
              <a:t>104</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7636" name="Slide Number Placeholder 3"/>
          <p:cNvSpPr>
            <a:spLocks noGrp="1"/>
          </p:cNvSpPr>
          <p:nvPr>
            <p:ph type="sldNum" sz="quarter" idx="5"/>
          </p:nvPr>
        </p:nvSpPr>
        <p:spPr>
          <a:noFill/>
          <a:ln>
            <a:miter lim="800000"/>
            <a:headEnd/>
            <a:tailEnd/>
          </a:ln>
        </p:spPr>
        <p:txBody>
          <a:bodyPr/>
          <a:lstStyle/>
          <a:p>
            <a:fld id="{2D6C73DF-CBED-4928-BA05-811A3723CFF3}" type="slidenum">
              <a:rPr lang="en-US" smtClean="0"/>
              <a:pPr/>
              <a:t>106</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8660" name="Slide Number Placeholder 3"/>
          <p:cNvSpPr>
            <a:spLocks noGrp="1"/>
          </p:cNvSpPr>
          <p:nvPr>
            <p:ph type="sldNum" sz="quarter" idx="5"/>
          </p:nvPr>
        </p:nvSpPr>
        <p:spPr>
          <a:noFill/>
          <a:ln>
            <a:miter lim="800000"/>
            <a:headEnd/>
            <a:tailEnd/>
          </a:ln>
        </p:spPr>
        <p:txBody>
          <a:bodyPr/>
          <a:lstStyle/>
          <a:p>
            <a:fld id="{2821AF93-3772-46CD-9BE1-C6C5A72D1983}" type="slidenum">
              <a:rPr lang="en-US" smtClean="0"/>
              <a:pPr/>
              <a:t>107</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199684" name="Slide Number Placeholder 3"/>
          <p:cNvSpPr>
            <a:spLocks noGrp="1"/>
          </p:cNvSpPr>
          <p:nvPr>
            <p:ph type="sldNum" sz="quarter" idx="5"/>
          </p:nvPr>
        </p:nvSpPr>
        <p:spPr>
          <a:noFill/>
          <a:ln>
            <a:miter lim="800000"/>
            <a:headEnd/>
            <a:tailEnd/>
          </a:ln>
        </p:spPr>
        <p:txBody>
          <a:bodyPr/>
          <a:lstStyle/>
          <a:p>
            <a:fld id="{47F0F158-2778-42B0-AE3C-27BA27CE6169}" type="slidenum">
              <a:rPr lang="en-US" smtClean="0"/>
              <a:pPr/>
              <a:t>114</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0708" name="Slide Number Placeholder 3"/>
          <p:cNvSpPr>
            <a:spLocks noGrp="1"/>
          </p:cNvSpPr>
          <p:nvPr>
            <p:ph type="sldNum" sz="quarter" idx="5"/>
          </p:nvPr>
        </p:nvSpPr>
        <p:spPr>
          <a:noFill/>
          <a:ln>
            <a:miter lim="800000"/>
            <a:headEnd/>
            <a:tailEnd/>
          </a:ln>
        </p:spPr>
        <p:txBody>
          <a:bodyPr/>
          <a:lstStyle/>
          <a:p>
            <a:fld id="{11A939B4-D4EB-40D1-8862-9E99315BA26E}" type="slidenum">
              <a:rPr lang="en-US" smtClean="0"/>
              <a:pPr/>
              <a:t>118</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1732" name="Slide Number Placeholder 3"/>
          <p:cNvSpPr>
            <a:spLocks noGrp="1"/>
          </p:cNvSpPr>
          <p:nvPr>
            <p:ph type="sldNum" sz="quarter" idx="5"/>
          </p:nvPr>
        </p:nvSpPr>
        <p:spPr>
          <a:noFill/>
          <a:ln>
            <a:miter lim="800000"/>
            <a:headEnd/>
            <a:tailEnd/>
          </a:ln>
        </p:spPr>
        <p:txBody>
          <a:bodyPr/>
          <a:lstStyle/>
          <a:p>
            <a:fld id="{D782E674-1F09-418E-B95A-796E5A5E3126}" type="slidenum">
              <a:rPr lang="en-US" smtClean="0"/>
              <a:pPr/>
              <a:t>119</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2756" name="Slide Number Placeholder 3"/>
          <p:cNvSpPr>
            <a:spLocks noGrp="1"/>
          </p:cNvSpPr>
          <p:nvPr>
            <p:ph type="sldNum" sz="quarter" idx="5"/>
          </p:nvPr>
        </p:nvSpPr>
        <p:spPr>
          <a:noFill/>
          <a:ln>
            <a:miter lim="800000"/>
            <a:headEnd/>
            <a:tailEnd/>
          </a:ln>
        </p:spPr>
        <p:txBody>
          <a:bodyPr/>
          <a:lstStyle/>
          <a:p>
            <a:fld id="{94B49974-B46E-4FE3-B916-635BEB6CFF9C}" type="slidenum">
              <a:rPr lang="en-US" smtClean="0"/>
              <a:pPr/>
              <a:t>132</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11972" name="Slide Number Placeholder 3"/>
          <p:cNvSpPr>
            <a:spLocks noGrp="1"/>
          </p:cNvSpPr>
          <p:nvPr>
            <p:ph type="sldNum" sz="quarter" idx="5"/>
          </p:nvPr>
        </p:nvSpPr>
        <p:spPr>
          <a:noFill/>
          <a:ln>
            <a:miter lim="800000"/>
            <a:headEnd/>
            <a:tailEnd/>
          </a:ln>
        </p:spPr>
        <p:txBody>
          <a:bodyPr/>
          <a:lstStyle/>
          <a:p>
            <a:fld id="{A57A657E-2F57-4E35-83FA-D76FC20896BF}" type="slidenum">
              <a:rPr lang="en-US" smtClean="0"/>
              <a:pPr/>
              <a:t>133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8900" name="Slide Number Placeholder 3"/>
          <p:cNvSpPr>
            <a:spLocks noGrp="1"/>
          </p:cNvSpPr>
          <p:nvPr>
            <p:ph type="sldNum" sz="quarter" idx="5"/>
          </p:nvPr>
        </p:nvSpPr>
        <p:spPr>
          <a:noFill/>
          <a:ln>
            <a:miter lim="800000"/>
            <a:headEnd/>
            <a:tailEnd/>
          </a:ln>
        </p:spPr>
        <p:txBody>
          <a:bodyPr/>
          <a:lstStyle/>
          <a:p>
            <a:fld id="{D1288699-64EB-4F7B-A30A-7FCBB66BC551}" type="slidenum">
              <a:rPr lang="en-US" smtClean="0"/>
              <a:pPr/>
              <a:t>24</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3780" name="Slide Number Placeholder 3"/>
          <p:cNvSpPr>
            <a:spLocks noGrp="1"/>
          </p:cNvSpPr>
          <p:nvPr>
            <p:ph type="sldNum" sz="quarter" idx="5"/>
          </p:nvPr>
        </p:nvSpPr>
        <p:spPr>
          <a:noFill/>
          <a:ln>
            <a:miter lim="800000"/>
            <a:headEnd/>
            <a:tailEnd/>
          </a:ln>
        </p:spPr>
        <p:txBody>
          <a:bodyPr/>
          <a:lstStyle/>
          <a:p>
            <a:fld id="{23472419-74AF-424C-B74F-ADF1189C28A6}" type="slidenum">
              <a:rPr lang="en-US" smtClean="0"/>
              <a:pPr/>
              <a:t>137</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4804" name="Slide Number Placeholder 3"/>
          <p:cNvSpPr>
            <a:spLocks noGrp="1"/>
          </p:cNvSpPr>
          <p:nvPr>
            <p:ph type="sldNum" sz="quarter" idx="5"/>
          </p:nvPr>
        </p:nvSpPr>
        <p:spPr>
          <a:noFill/>
          <a:ln>
            <a:miter lim="800000"/>
            <a:headEnd/>
            <a:tailEnd/>
          </a:ln>
        </p:spPr>
        <p:txBody>
          <a:bodyPr/>
          <a:lstStyle/>
          <a:p>
            <a:fld id="{4722AA39-CE7A-4E60-BDDA-F3006EB3D3AF}" type="slidenum">
              <a:rPr lang="en-US" smtClean="0"/>
              <a:pPr/>
              <a:t>141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5828" name="Slide Number Placeholder 3"/>
          <p:cNvSpPr>
            <a:spLocks noGrp="1"/>
          </p:cNvSpPr>
          <p:nvPr>
            <p:ph type="sldNum" sz="quarter" idx="5"/>
          </p:nvPr>
        </p:nvSpPr>
        <p:spPr>
          <a:noFill/>
          <a:ln>
            <a:miter lim="800000"/>
            <a:headEnd/>
            <a:tailEnd/>
          </a:ln>
        </p:spPr>
        <p:txBody>
          <a:bodyPr/>
          <a:lstStyle/>
          <a:p>
            <a:fld id="{75B7DC3E-C1BC-444C-AC6B-6360B8BB2C06}" type="slidenum">
              <a:rPr lang="en-US" smtClean="0"/>
              <a:pPr/>
              <a:t>144</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6852" name="Slide Number Placeholder 3"/>
          <p:cNvSpPr>
            <a:spLocks noGrp="1"/>
          </p:cNvSpPr>
          <p:nvPr>
            <p:ph type="sldNum" sz="quarter" idx="5"/>
          </p:nvPr>
        </p:nvSpPr>
        <p:spPr>
          <a:noFill/>
          <a:ln>
            <a:miter lim="800000"/>
            <a:headEnd/>
            <a:tailEnd/>
          </a:ln>
        </p:spPr>
        <p:txBody>
          <a:bodyPr/>
          <a:lstStyle/>
          <a:p>
            <a:fld id="{0292FC33-695C-4EF9-B862-1469D6DA7ECE}" type="slidenum">
              <a:rPr lang="en-US" smtClean="0"/>
              <a:pPr/>
              <a:t>145</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07876" name="Slide Number Placeholder 3"/>
          <p:cNvSpPr>
            <a:spLocks noGrp="1"/>
          </p:cNvSpPr>
          <p:nvPr>
            <p:ph type="sldNum" sz="quarter" idx="5"/>
          </p:nvPr>
        </p:nvSpPr>
        <p:spPr>
          <a:noFill/>
          <a:ln>
            <a:miter lim="800000"/>
            <a:headEnd/>
            <a:tailEnd/>
          </a:ln>
        </p:spPr>
        <p:txBody>
          <a:bodyPr/>
          <a:lstStyle/>
          <a:p>
            <a:fld id="{A9D2427A-C68D-42A0-BB27-6DAF5B93E0A2}" type="slidenum">
              <a:rPr lang="en-US" smtClean="0"/>
              <a:pPr/>
              <a:t>146</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12996" name="Slide Number Placeholder 3"/>
          <p:cNvSpPr>
            <a:spLocks noGrp="1"/>
          </p:cNvSpPr>
          <p:nvPr>
            <p:ph type="sldNum" sz="quarter" idx="5"/>
          </p:nvPr>
        </p:nvSpPr>
        <p:spPr>
          <a:noFill/>
          <a:ln>
            <a:miter lim="800000"/>
            <a:headEnd/>
            <a:tailEnd/>
          </a:ln>
        </p:spPr>
        <p:txBody>
          <a:bodyPr/>
          <a:lstStyle/>
          <a:p>
            <a:fld id="{F05769E2-4F81-4AF1-95CE-8061D5AC3EF3}" type="slidenum">
              <a:rPr lang="en-US" smtClean="0"/>
              <a:pPr/>
              <a:t>148</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p:spPr>
        <p:txBody>
          <a:bodyPr/>
          <a:lstStyle/>
          <a:p>
            <a:endParaRPr lang="en-US" smtClean="0">
              <a:ea typeface="ＭＳ Ｐゴシック" pitchFamily="1" charset="-128"/>
              <a:cs typeface="Geneva" pitchFamily="1" charset="0"/>
            </a:endParaRPr>
          </a:p>
        </p:txBody>
      </p:sp>
      <p:sp>
        <p:nvSpPr>
          <p:cNvPr id="214020" name="Slide Number Placeholder 3"/>
          <p:cNvSpPr>
            <a:spLocks noGrp="1"/>
          </p:cNvSpPr>
          <p:nvPr>
            <p:ph type="sldNum" sz="quarter" idx="5"/>
          </p:nvPr>
        </p:nvSpPr>
        <p:spPr>
          <a:noFill/>
          <a:ln>
            <a:miter lim="800000"/>
            <a:headEnd/>
            <a:tailEnd/>
          </a:ln>
        </p:spPr>
        <p:txBody>
          <a:bodyPr/>
          <a:lstStyle/>
          <a:p>
            <a:fld id="{F7E5FDF6-84F6-453D-81C4-B03508889E40}" type="slidenum">
              <a:rPr lang="en-US" smtClean="0"/>
              <a:pPr/>
              <a:t>149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356854-FE35-47F6-AB09-296FEDBEB4F6}" type="slidenum">
              <a:rPr lang="en-US" smtClean="0"/>
              <a:pPr>
                <a:defRPr/>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miter lim="800000"/>
            <a:headEnd/>
            <a:tailEnd/>
          </a:ln>
        </p:spPr>
        <p:txBody>
          <a:bodyPr/>
          <a:lstStyle/>
          <a:p>
            <a:fld id="{647E78EB-A470-4EAB-B2ED-17E88ED2881B}" type="slidenum">
              <a:rPr lang="en-US" smtClean="0"/>
              <a:pPr/>
              <a:t>28</a:t>
            </a:fld>
            <a:endParaRPr lang="en-US" smtClean="0"/>
          </a:p>
        </p:txBody>
      </p:sp>
      <p:sp>
        <p:nvSpPr>
          <p:cNvPr id="146435" name="Rectangle 2"/>
          <p:cNvSpPr>
            <a:spLocks noGrp="1" noRot="1" noChangeAspect="1" noChangeArrowheads="1" noTextEdit="1"/>
          </p:cNvSpPr>
          <p:nvPr>
            <p:ph type="sldImg"/>
          </p:nvPr>
        </p:nvSpPr>
        <p:spPr>
          <a:xfrm>
            <a:off x="-1189038" y="619125"/>
            <a:ext cx="9504363" cy="7127875"/>
          </a:xfrm>
          <a:ln/>
        </p:spPr>
      </p:sp>
      <p:sp>
        <p:nvSpPr>
          <p:cNvPr id="146436" name="Rectangle 3"/>
          <p:cNvSpPr>
            <a:spLocks noGrp="1" noChangeArrowheads="1"/>
          </p:cNvSpPr>
          <p:nvPr>
            <p:ph type="body" idx="1"/>
          </p:nvPr>
        </p:nvSpPr>
        <p:spPr>
          <a:xfrm>
            <a:off x="935038" y="4441825"/>
            <a:ext cx="5140325" cy="4132263"/>
          </a:xfrm>
          <a:noFill/>
        </p:spPr>
        <p:txBody>
          <a:bodyPr/>
          <a:lstStyle/>
          <a:p>
            <a:pPr eaLnBrk="1" hangingPunct="1">
              <a:spcBef>
                <a:spcPct val="0"/>
              </a:spcBef>
            </a:pPr>
            <a:endParaRPr lang="en-US" sz="2400" smtClean="0">
              <a:ea typeface="ＭＳ Ｐゴシック" pitchFamily="1" charset="-128"/>
              <a:cs typeface="Geneva"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miter lim="800000"/>
            <a:headEnd/>
            <a:tailEnd/>
          </a:ln>
        </p:spPr>
        <p:txBody>
          <a:bodyPr/>
          <a:lstStyle/>
          <a:p>
            <a:fld id="{31D07F7E-5A91-4136-8C3A-12842AED5B79}" type="slidenum">
              <a:rPr lang="en-US" smtClean="0"/>
              <a:pPr/>
              <a:t>29</a:t>
            </a:fld>
            <a:endParaRPr lang="en-US" smtClean="0"/>
          </a:p>
        </p:txBody>
      </p:sp>
      <p:sp>
        <p:nvSpPr>
          <p:cNvPr id="147459" name="Rectangle 2"/>
          <p:cNvSpPr>
            <a:spLocks noGrp="1" noRot="1" noChangeAspect="1" noChangeArrowheads="1" noTextEdit="1"/>
          </p:cNvSpPr>
          <p:nvPr>
            <p:ph type="sldImg"/>
          </p:nvPr>
        </p:nvSpPr>
        <p:spPr>
          <a:xfrm>
            <a:off x="-1189038" y="619125"/>
            <a:ext cx="9504363" cy="7127875"/>
          </a:xfrm>
          <a:ln/>
        </p:spPr>
      </p:sp>
      <p:sp>
        <p:nvSpPr>
          <p:cNvPr id="147460" name="Rectangle 3"/>
          <p:cNvSpPr>
            <a:spLocks noGrp="1" noChangeArrowheads="1"/>
          </p:cNvSpPr>
          <p:nvPr>
            <p:ph type="body" idx="1"/>
          </p:nvPr>
        </p:nvSpPr>
        <p:spPr>
          <a:xfrm>
            <a:off x="935038" y="4441825"/>
            <a:ext cx="5140325" cy="4132263"/>
          </a:xfrm>
          <a:noFill/>
        </p:spPr>
        <p:txBody>
          <a:bodyPr/>
          <a:lstStyle/>
          <a:p>
            <a:pPr eaLnBrk="1" hangingPunct="1">
              <a:spcBef>
                <a:spcPct val="0"/>
              </a:spcBef>
            </a:pPr>
            <a:endParaRPr lang="en-US" sz="2400" smtClean="0">
              <a:ea typeface="ＭＳ Ｐゴシック" pitchFamily="1" charset="-128"/>
              <a:cs typeface="Geneva"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miter lim="800000"/>
            <a:headEnd/>
            <a:tailEnd/>
          </a:ln>
        </p:spPr>
        <p:txBody>
          <a:bodyPr/>
          <a:lstStyle/>
          <a:p>
            <a:fld id="{AE57F871-C6F2-4538-BD34-0F12D7D39650}" type="slidenum">
              <a:rPr lang="en-US" smtClean="0"/>
              <a:pPr/>
              <a:t>30</a:t>
            </a:fld>
            <a:endParaRPr lang="en-US" smtClean="0"/>
          </a:p>
        </p:txBody>
      </p:sp>
      <p:sp>
        <p:nvSpPr>
          <p:cNvPr id="149507" name="Rectangle 2"/>
          <p:cNvSpPr>
            <a:spLocks noGrp="1" noRot="1" noChangeAspect="1" noChangeArrowheads="1" noTextEdit="1"/>
          </p:cNvSpPr>
          <p:nvPr>
            <p:ph type="sldImg"/>
          </p:nvPr>
        </p:nvSpPr>
        <p:spPr>
          <a:xfrm>
            <a:off x="-1189038" y="619125"/>
            <a:ext cx="9504363" cy="7127875"/>
          </a:xfrm>
          <a:ln/>
        </p:spPr>
      </p:sp>
      <p:sp>
        <p:nvSpPr>
          <p:cNvPr id="149508" name="Rectangle 3"/>
          <p:cNvSpPr>
            <a:spLocks noGrp="1" noChangeArrowheads="1"/>
          </p:cNvSpPr>
          <p:nvPr>
            <p:ph type="body" idx="1"/>
          </p:nvPr>
        </p:nvSpPr>
        <p:spPr>
          <a:xfrm>
            <a:off x="935038" y="4441825"/>
            <a:ext cx="5140325" cy="4132263"/>
          </a:xfrm>
          <a:noFill/>
        </p:spPr>
        <p:txBody>
          <a:bodyPr/>
          <a:lstStyle/>
          <a:p>
            <a:pPr eaLnBrk="1" hangingPunct="1">
              <a:spcBef>
                <a:spcPct val="0"/>
              </a:spcBef>
            </a:pPr>
            <a:endParaRPr lang="en-US" sz="2400" smtClean="0">
              <a:ea typeface="ＭＳ Ｐゴシック" pitchFamily="1" charset="-128"/>
              <a:cs typeface="Geneva"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507F76-CFBC-4D3E-BC37-C336F03BAB2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8F8707-A3FB-4035-8710-4DFD7BCE359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F25A8E-2326-4B3E-A21F-918B702012C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0F46C5-4270-402A-A251-B1B5A252E3E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038C83-5B40-4B8C-BC86-2A30E1796BD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A77C96-F040-4EDE-87FA-C2E20C9EFD7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63479B4-C99D-4D9C-A6FB-F51AA7382F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244C50F-C093-4149-9B42-CC61B0A8CF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62E80F-A989-4C74-BABC-A6D72F635A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B64C4C-2591-405E-AA00-10C328F9F2A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58A3A6-31C7-4306-B321-4C33F8B5C78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DAE4C7DD-9533-4061-B40E-E2AA0D52FC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1" charset="0"/>
        </a:defRPr>
      </a:lvl2pPr>
      <a:lvl3pPr algn="ctr" rtl="0" fontAlgn="base">
        <a:spcBef>
          <a:spcPct val="0"/>
        </a:spcBef>
        <a:spcAft>
          <a:spcPct val="0"/>
        </a:spcAft>
        <a:defRPr sz="4400">
          <a:solidFill>
            <a:schemeClr val="tx1"/>
          </a:solidFill>
          <a:latin typeface="Calibri" pitchFamily="1" charset="0"/>
        </a:defRPr>
      </a:lvl3pPr>
      <a:lvl4pPr algn="ctr" rtl="0" fontAlgn="base">
        <a:spcBef>
          <a:spcPct val="0"/>
        </a:spcBef>
        <a:spcAft>
          <a:spcPct val="0"/>
        </a:spcAft>
        <a:defRPr sz="4400">
          <a:solidFill>
            <a:schemeClr val="tx1"/>
          </a:solidFill>
          <a:latin typeface="Calibri" pitchFamily="1" charset="0"/>
        </a:defRPr>
      </a:lvl4pPr>
      <a:lvl5pPr algn="ctr" rtl="0" fontAlgn="base">
        <a:spcBef>
          <a:spcPct val="0"/>
        </a:spcBef>
        <a:spcAft>
          <a:spcPct val="0"/>
        </a:spcAft>
        <a:defRPr sz="4400">
          <a:solidFill>
            <a:schemeClr val="tx1"/>
          </a:solidFill>
          <a:latin typeface="Calibri" pitchFamily="1" charset="0"/>
        </a:defRPr>
      </a:lvl5pPr>
      <a:lvl6pPr marL="457200" algn="ctr" rtl="0" fontAlgn="base">
        <a:spcBef>
          <a:spcPct val="0"/>
        </a:spcBef>
        <a:spcAft>
          <a:spcPct val="0"/>
        </a:spcAft>
        <a:defRPr sz="4400">
          <a:solidFill>
            <a:schemeClr val="tx1"/>
          </a:solidFill>
          <a:latin typeface="Calibri" pitchFamily="1" charset="0"/>
        </a:defRPr>
      </a:lvl6pPr>
      <a:lvl7pPr marL="914400" algn="ctr" rtl="0" fontAlgn="base">
        <a:spcBef>
          <a:spcPct val="0"/>
        </a:spcBef>
        <a:spcAft>
          <a:spcPct val="0"/>
        </a:spcAft>
        <a:defRPr sz="4400">
          <a:solidFill>
            <a:schemeClr val="tx1"/>
          </a:solidFill>
          <a:latin typeface="Calibri" pitchFamily="1" charset="0"/>
        </a:defRPr>
      </a:lvl7pPr>
      <a:lvl8pPr marL="1371600" algn="ctr" rtl="0" fontAlgn="base">
        <a:spcBef>
          <a:spcPct val="0"/>
        </a:spcBef>
        <a:spcAft>
          <a:spcPct val="0"/>
        </a:spcAft>
        <a:defRPr sz="4400">
          <a:solidFill>
            <a:schemeClr val="tx1"/>
          </a:solidFill>
          <a:latin typeface="Calibri" pitchFamily="1" charset="0"/>
        </a:defRPr>
      </a:lvl8pPr>
      <a:lvl9pPr marL="1828800" algn="ctr" rtl="0" fontAlgn="base">
        <a:spcBef>
          <a:spcPct val="0"/>
        </a:spcBef>
        <a:spcAft>
          <a:spcPct val="0"/>
        </a:spcAft>
        <a:defRPr sz="4400">
          <a:solidFill>
            <a:schemeClr val="tx1"/>
          </a:solidFill>
          <a:latin typeface="Calibri" pitchFamily="1"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RISK </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STRATIFICATION  &amp; MANAGEMENT OF STEMI</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914400"/>
          </a:xfrm>
        </p:spPr>
        <p:txBody>
          <a:bodyPr/>
          <a:lstStyle/>
          <a:p>
            <a:r>
              <a:rPr lang="en-US" sz="3200" b="1" dirty="0" smtClean="0">
                <a:solidFill>
                  <a:srgbClr val="C00000"/>
                </a:solidFill>
              </a:rPr>
              <a:t>TIMI risk index</a:t>
            </a:r>
          </a:p>
        </p:txBody>
      </p:sp>
      <p:pic>
        <p:nvPicPr>
          <p:cNvPr id="11267" name="Picture 2"/>
          <p:cNvPicPr>
            <a:picLocks noGrp="1" noChangeAspect="1" noChangeArrowheads="1"/>
          </p:cNvPicPr>
          <p:nvPr>
            <p:ph idx="1"/>
          </p:nvPr>
        </p:nvPicPr>
        <p:blipFill>
          <a:blip r:embed="rId3"/>
          <a:srcRect/>
          <a:stretch>
            <a:fillRect/>
          </a:stretch>
        </p:blipFill>
        <p:spPr>
          <a:xfrm>
            <a:off x="0" y="990600"/>
            <a:ext cx="9144000" cy="5257800"/>
          </a:xfrm>
        </p:spPr>
      </p:pic>
      <p:graphicFrame>
        <p:nvGraphicFramePr>
          <p:cNvPr id="6" name="Table 5"/>
          <p:cNvGraphicFramePr>
            <a:graphicFrameLocks noGrp="1"/>
          </p:cNvGraphicFramePr>
          <p:nvPr/>
        </p:nvGraphicFramePr>
        <p:xfrm>
          <a:off x="2641600" y="5041900"/>
          <a:ext cx="3416300" cy="419100"/>
        </p:xfrm>
        <a:graphic>
          <a:graphicData uri="http://schemas.openxmlformats.org/drawingml/2006/table">
            <a:tbl>
              <a:tblPr>
                <a:effectLst>
                  <a:outerShdw blurRad="50800" dist="38100" dir="2700000" algn="tl" rotWithShape="0">
                    <a:prstClr val="black">
                      <a:alpha val="40000"/>
                    </a:prstClr>
                  </a:outerShdw>
                </a:effectLst>
                <a:tableStyleId>{2D5ABB26-0587-4C30-8999-92F81FD0307C}</a:tableStyleId>
              </a:tblPr>
              <a:tblGrid>
                <a:gridCol w="3416300"/>
              </a:tblGrid>
              <a:tr h="419100">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49263" y="457200"/>
            <a:ext cx="8229600" cy="1143000"/>
          </a:xfrm>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Timing of Urgent CABG in Patients With STEMI in Relation to Use of Antiplatelet Agents</a:t>
            </a:r>
            <a:endParaRPr lang="en-US" sz="3600" smtClean="0">
              <a:ea typeface="ＭＳ Ｐゴシック" pitchFamily="1" charset="-128"/>
              <a:cs typeface="Geneva" pitchFamily="1" charset="0"/>
            </a:endParaRPr>
          </a:p>
        </p:txBody>
      </p:sp>
      <p:sp>
        <p:nvSpPr>
          <p:cNvPr id="103427" name="TextBox 3"/>
          <p:cNvSpPr txBox="1">
            <a:spLocks noChangeArrowheads="1"/>
          </p:cNvSpPr>
          <p:nvPr/>
        </p:nvSpPr>
        <p:spPr bwMode="auto">
          <a:xfrm>
            <a:off x="2028825" y="2143125"/>
            <a:ext cx="6781800" cy="646113"/>
          </a:xfrm>
          <a:prstGeom prst="rect">
            <a:avLst/>
          </a:prstGeom>
          <a:noFill/>
          <a:ln w="9525">
            <a:noFill/>
            <a:miter lim="800000"/>
            <a:headEnd/>
            <a:tailEnd/>
          </a:ln>
        </p:spPr>
        <p:txBody>
          <a:bodyPr>
            <a:spAutoFit/>
          </a:bodyPr>
          <a:lstStyle/>
          <a:p>
            <a:r>
              <a:rPr lang="en-US"/>
              <a:t>Abciximab should be discontinued at least 12 hours before urgent CABG. </a:t>
            </a:r>
          </a:p>
        </p:txBody>
      </p:sp>
      <p:sp>
        <p:nvSpPr>
          <p:cNvPr id="103428" name="TextBox 2"/>
          <p:cNvSpPr txBox="1">
            <a:spLocks noChangeArrowheads="1"/>
          </p:cNvSpPr>
          <p:nvPr/>
        </p:nvSpPr>
        <p:spPr bwMode="auto">
          <a:xfrm>
            <a:off x="2028825" y="3438525"/>
            <a:ext cx="6781800" cy="1201738"/>
          </a:xfrm>
          <a:prstGeom prst="rect">
            <a:avLst/>
          </a:prstGeom>
          <a:noFill/>
          <a:ln w="9525">
            <a:noFill/>
            <a:miter lim="800000"/>
            <a:headEnd/>
            <a:tailEnd/>
          </a:ln>
        </p:spPr>
        <p:txBody>
          <a:bodyPr>
            <a:spAutoFit/>
          </a:bodyPr>
          <a:lstStyle/>
          <a:p>
            <a:r>
              <a:rPr lang="en-US"/>
              <a:t>Urgent off-pump CABG within 24 hours of clopidogrel or ticagrelor administration might be considered, especially if the benefits of prompt revascularization outweigh the risks of bleeding. </a:t>
            </a:r>
          </a:p>
        </p:txBody>
      </p:sp>
      <p:sp>
        <p:nvSpPr>
          <p:cNvPr id="103429" name="TextBox 1"/>
          <p:cNvSpPr txBox="1">
            <a:spLocks noChangeArrowheads="1"/>
          </p:cNvSpPr>
          <p:nvPr/>
        </p:nvSpPr>
        <p:spPr bwMode="auto">
          <a:xfrm>
            <a:off x="2028825" y="4876800"/>
            <a:ext cx="6477000" cy="1200150"/>
          </a:xfrm>
          <a:prstGeom prst="rect">
            <a:avLst/>
          </a:prstGeom>
          <a:noFill/>
          <a:ln w="9525">
            <a:noFill/>
            <a:miter lim="800000"/>
            <a:headEnd/>
            <a:tailEnd/>
          </a:ln>
        </p:spPr>
        <p:txBody>
          <a:bodyPr>
            <a:spAutoFit/>
          </a:bodyPr>
          <a:lstStyle/>
          <a:p>
            <a:r>
              <a:rPr lang="en-US"/>
              <a:t>Urgent CABG within 5 days of clopidogrel or ticagrelor administration or within 7 days of prasugrel administration might be considered, especially if the benefits of prompt revascularization outweigh the risks of bleeding. </a:t>
            </a:r>
          </a:p>
        </p:txBody>
      </p:sp>
      <p:grpSp>
        <p:nvGrpSpPr>
          <p:cNvPr id="103430" name="Group 7"/>
          <p:cNvGrpSpPr>
            <a:grpSpLocks/>
          </p:cNvGrpSpPr>
          <p:nvPr/>
        </p:nvGrpSpPr>
        <p:grpSpPr bwMode="auto">
          <a:xfrm>
            <a:off x="295275" y="3270250"/>
            <a:ext cx="1216025" cy="942975"/>
            <a:chOff x="3810000" y="3810000"/>
            <a:chExt cx="1216025" cy="942975"/>
          </a:xfrm>
        </p:grpSpPr>
        <p:grpSp>
          <p:nvGrpSpPr>
            <p:cNvPr id="103453" name="Group 95"/>
            <p:cNvGrpSpPr>
              <a:grpSpLocks/>
            </p:cNvGrpSpPr>
            <p:nvPr/>
          </p:nvGrpSpPr>
          <p:grpSpPr bwMode="auto">
            <a:xfrm>
              <a:off x="3810000" y="3810000"/>
              <a:ext cx="1216025" cy="942975"/>
              <a:chOff x="3986" y="942"/>
              <a:chExt cx="766" cy="594"/>
            </a:xfrm>
          </p:grpSpPr>
          <p:sp>
            <p:nvSpPr>
              <p:cNvPr id="10345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5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5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5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5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346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346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346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3454" name="WordArt 622"/>
            <p:cNvSpPr>
              <a:spLocks noChangeArrowheads="1" noChangeShapeType="1" noTextEdit="1"/>
            </p:cNvSpPr>
            <p:nvPr/>
          </p:nvSpPr>
          <p:spPr bwMode="auto">
            <a:xfrm>
              <a:off x="4495800" y="4191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03431" name="Group 10"/>
          <p:cNvGrpSpPr>
            <a:grpSpLocks/>
          </p:cNvGrpSpPr>
          <p:nvPr/>
        </p:nvGrpSpPr>
        <p:grpSpPr bwMode="auto">
          <a:xfrm>
            <a:off x="295275" y="4714875"/>
            <a:ext cx="1216025" cy="942975"/>
            <a:chOff x="6705600" y="3810000"/>
            <a:chExt cx="1216025" cy="942975"/>
          </a:xfrm>
        </p:grpSpPr>
        <p:grpSp>
          <p:nvGrpSpPr>
            <p:cNvPr id="103443" name="Group 95"/>
            <p:cNvGrpSpPr>
              <a:grpSpLocks/>
            </p:cNvGrpSpPr>
            <p:nvPr/>
          </p:nvGrpSpPr>
          <p:grpSpPr bwMode="auto">
            <a:xfrm>
              <a:off x="6705600" y="3810000"/>
              <a:ext cx="1216025" cy="942975"/>
              <a:chOff x="3986" y="942"/>
              <a:chExt cx="766" cy="594"/>
            </a:xfrm>
          </p:grpSpPr>
          <p:sp>
            <p:nvSpPr>
              <p:cNvPr id="10344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4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4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4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4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345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345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345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3444"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grpSp>
        <p:nvGrpSpPr>
          <p:cNvPr id="103432" name="Group 3"/>
          <p:cNvGrpSpPr>
            <a:grpSpLocks/>
          </p:cNvGrpSpPr>
          <p:nvPr/>
        </p:nvGrpSpPr>
        <p:grpSpPr bwMode="auto">
          <a:xfrm>
            <a:off x="304800" y="1905000"/>
            <a:ext cx="1216025" cy="942975"/>
            <a:chOff x="3810000" y="1524000"/>
            <a:chExt cx="1216025" cy="942975"/>
          </a:xfrm>
        </p:grpSpPr>
        <p:grpSp>
          <p:nvGrpSpPr>
            <p:cNvPr id="103433" name="Group 95"/>
            <p:cNvGrpSpPr>
              <a:grpSpLocks/>
            </p:cNvGrpSpPr>
            <p:nvPr/>
          </p:nvGrpSpPr>
          <p:grpSpPr bwMode="auto">
            <a:xfrm>
              <a:off x="3810000" y="1524000"/>
              <a:ext cx="1216025" cy="942975"/>
              <a:chOff x="3986" y="942"/>
              <a:chExt cx="766" cy="594"/>
            </a:xfrm>
          </p:grpSpPr>
          <p:sp>
            <p:nvSpPr>
              <p:cNvPr id="10343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3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3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3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343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344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344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344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3434"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Routine Medical Therapies</a:t>
            </a:r>
          </a:p>
        </p:txBody>
      </p:sp>
      <p:sp>
        <p:nvSpPr>
          <p:cNvPr id="104451" name="Rectangle 3"/>
          <p:cNvSpPr>
            <a:spLocks noChangeArrowheads="1"/>
          </p:cNvSpPr>
          <p:nvPr/>
        </p:nvSpPr>
        <p:spPr bwMode="auto">
          <a:xfrm>
            <a:off x="0" y="371475"/>
            <a:ext cx="9144000" cy="579438"/>
          </a:xfrm>
          <a:prstGeom prst="rect">
            <a:avLst/>
          </a:prstGeom>
          <a:solidFill>
            <a:schemeClr val="accent2"/>
          </a:solidFill>
          <a:ln w="9525">
            <a:solidFill>
              <a:schemeClr val="accent2"/>
            </a:solidFill>
            <a:miter lim="800000"/>
            <a:headEnd/>
            <a:tailEnd/>
          </a:ln>
        </p:spPr>
        <p:txBody>
          <a:bodyPr>
            <a:spAutoFit/>
          </a:bodyPr>
          <a:lstStyle/>
          <a:p>
            <a:pPr algn="ctr">
              <a:lnSpc>
                <a:spcPct val="80000"/>
              </a:lnSpc>
            </a:pPr>
            <a:r>
              <a:rPr lang="en-US" sz="3800" b="1">
                <a:solidFill>
                  <a:schemeClr val="bg1"/>
                </a:solidFill>
                <a:latin typeface="Garamond" pitchFamily="1" charset="0"/>
              </a:rPr>
              <a:t>Guideline for STEMI</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Beta Blockers</a:t>
            </a:r>
          </a:p>
        </p:txBody>
      </p:sp>
      <p:sp>
        <p:nvSpPr>
          <p:cNvPr id="105475"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Routine Medical Therapies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Beta Blockers</a:t>
            </a:r>
            <a:endParaRPr lang="en-US" sz="3600" smtClean="0">
              <a:ea typeface="ＭＳ Ｐゴシック" pitchFamily="1" charset="-128"/>
              <a:cs typeface="Geneva" pitchFamily="1" charset="0"/>
            </a:endParaRPr>
          </a:p>
        </p:txBody>
      </p:sp>
      <p:sp>
        <p:nvSpPr>
          <p:cNvPr id="106499" name="TextBox 3"/>
          <p:cNvSpPr txBox="1">
            <a:spLocks noChangeArrowheads="1"/>
          </p:cNvSpPr>
          <p:nvPr/>
        </p:nvSpPr>
        <p:spPr bwMode="auto">
          <a:xfrm>
            <a:off x="2028825" y="1828800"/>
            <a:ext cx="6781800" cy="1754188"/>
          </a:xfrm>
          <a:prstGeom prst="rect">
            <a:avLst/>
          </a:prstGeom>
          <a:noFill/>
          <a:ln w="9525">
            <a:noFill/>
            <a:miter lim="800000"/>
            <a:headEnd/>
            <a:tailEnd/>
          </a:ln>
        </p:spPr>
        <p:txBody>
          <a:bodyPr>
            <a:spAutoFit/>
          </a:bodyPr>
          <a:lstStyle/>
          <a:p>
            <a:r>
              <a:rPr lang="en-US"/>
              <a:t>Oral beta blockers should be initiated in the first 24 hours in patients with STEMI who do not have any of the following: signs of HF, evidence of a low output state, increased risk for cardiogenic shock,* or other contraindications to use of oral beta blockers (PR interval &gt;0.24 seconds, second- or third-degree heart block, active asthma, or reactive airways disease). </a:t>
            </a:r>
          </a:p>
        </p:txBody>
      </p:sp>
      <p:sp>
        <p:nvSpPr>
          <p:cNvPr id="106500" name="TextBox 2"/>
          <p:cNvSpPr txBox="1">
            <a:spLocks noChangeArrowheads="1"/>
          </p:cNvSpPr>
          <p:nvPr/>
        </p:nvSpPr>
        <p:spPr bwMode="auto">
          <a:xfrm>
            <a:off x="2047875" y="3775075"/>
            <a:ext cx="6781800" cy="923925"/>
          </a:xfrm>
          <a:prstGeom prst="rect">
            <a:avLst/>
          </a:prstGeom>
          <a:noFill/>
          <a:ln w="9525">
            <a:noFill/>
            <a:miter lim="800000"/>
            <a:headEnd/>
            <a:tailEnd/>
          </a:ln>
        </p:spPr>
        <p:txBody>
          <a:bodyPr>
            <a:spAutoFit/>
          </a:bodyPr>
          <a:lstStyle/>
          <a:p>
            <a:r>
              <a:rPr lang="en-US"/>
              <a:t>Beta blockers should be continued during and after hospitalization for all patients with STEMI and with no contraindications to their use. </a:t>
            </a:r>
          </a:p>
        </p:txBody>
      </p:sp>
      <p:grpSp>
        <p:nvGrpSpPr>
          <p:cNvPr id="106501" name="Group 3"/>
          <p:cNvGrpSpPr>
            <a:grpSpLocks/>
          </p:cNvGrpSpPr>
          <p:nvPr/>
        </p:nvGrpSpPr>
        <p:grpSpPr bwMode="auto">
          <a:xfrm>
            <a:off x="271463" y="1693863"/>
            <a:ext cx="1216025" cy="942975"/>
            <a:chOff x="3810000" y="1524000"/>
            <a:chExt cx="1216025" cy="942975"/>
          </a:xfrm>
        </p:grpSpPr>
        <p:grpSp>
          <p:nvGrpSpPr>
            <p:cNvPr id="106514" name="Group 95"/>
            <p:cNvGrpSpPr>
              <a:grpSpLocks/>
            </p:cNvGrpSpPr>
            <p:nvPr/>
          </p:nvGrpSpPr>
          <p:grpSpPr bwMode="auto">
            <a:xfrm>
              <a:off x="3810000" y="1524000"/>
              <a:ext cx="1216025" cy="942975"/>
              <a:chOff x="3986" y="942"/>
              <a:chExt cx="766" cy="594"/>
            </a:xfrm>
          </p:grpSpPr>
          <p:sp>
            <p:nvSpPr>
              <p:cNvPr id="106516"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6517"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6518"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6519"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6520"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6521"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6522"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6523"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6515"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06502" name="Group 3"/>
          <p:cNvGrpSpPr>
            <a:grpSpLocks/>
          </p:cNvGrpSpPr>
          <p:nvPr/>
        </p:nvGrpSpPr>
        <p:grpSpPr bwMode="auto">
          <a:xfrm>
            <a:off x="303213" y="3600450"/>
            <a:ext cx="1216025" cy="942975"/>
            <a:chOff x="3810000" y="1524000"/>
            <a:chExt cx="1216025" cy="942975"/>
          </a:xfrm>
        </p:grpSpPr>
        <p:grpSp>
          <p:nvGrpSpPr>
            <p:cNvPr id="106504" name="Group 95"/>
            <p:cNvGrpSpPr>
              <a:grpSpLocks/>
            </p:cNvGrpSpPr>
            <p:nvPr/>
          </p:nvGrpSpPr>
          <p:grpSpPr bwMode="auto">
            <a:xfrm>
              <a:off x="3810000" y="1524000"/>
              <a:ext cx="1216025" cy="942975"/>
              <a:chOff x="3986" y="942"/>
              <a:chExt cx="766" cy="594"/>
            </a:xfrm>
          </p:grpSpPr>
          <p:sp>
            <p:nvSpPr>
              <p:cNvPr id="106506"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6507"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6508"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6509"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6510"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6511"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6512"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6513"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6505"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106503" name="TextBox 4"/>
          <p:cNvSpPr txBox="1">
            <a:spLocks noChangeArrowheads="1"/>
          </p:cNvSpPr>
          <p:nvPr/>
        </p:nvSpPr>
        <p:spPr bwMode="auto">
          <a:xfrm>
            <a:off x="909638" y="4876800"/>
            <a:ext cx="7900987" cy="954088"/>
          </a:xfrm>
          <a:prstGeom prst="rect">
            <a:avLst/>
          </a:prstGeom>
          <a:noFill/>
          <a:ln w="9525">
            <a:noFill/>
            <a:miter lim="800000"/>
            <a:headEnd/>
            <a:tailEnd/>
          </a:ln>
        </p:spPr>
        <p:txBody>
          <a:bodyPr>
            <a:spAutoFit/>
          </a:bodyPr>
          <a:lstStyle/>
          <a:p>
            <a:r>
              <a:rPr lang="en-US" sz="1400"/>
              <a:t>*Risk factors for cardiogenic shock (the greater the number of risk factors present, the higher the risk of developing cardiogenic shock) are age &gt;70 years, systolic BP &lt;120 mm Hg, sinus tachycardia &gt;110 bpm or heart rate &lt;60 bpm, and increased time since onset of symptoms of STEMI.</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Beta Blockers</a:t>
            </a:r>
            <a:endParaRPr lang="en-US" sz="3600" smtClean="0">
              <a:ea typeface="ＭＳ Ｐゴシック" pitchFamily="1" charset="-128"/>
              <a:cs typeface="Geneva" pitchFamily="1" charset="0"/>
            </a:endParaRPr>
          </a:p>
        </p:txBody>
      </p:sp>
      <p:sp>
        <p:nvSpPr>
          <p:cNvPr id="107523" name="TextBox 3"/>
          <p:cNvSpPr txBox="1">
            <a:spLocks noChangeArrowheads="1"/>
          </p:cNvSpPr>
          <p:nvPr/>
        </p:nvSpPr>
        <p:spPr bwMode="auto">
          <a:xfrm>
            <a:off x="2028825" y="2143125"/>
            <a:ext cx="6781800" cy="923925"/>
          </a:xfrm>
          <a:prstGeom prst="rect">
            <a:avLst/>
          </a:prstGeom>
          <a:noFill/>
          <a:ln w="9525">
            <a:noFill/>
            <a:miter lim="800000"/>
            <a:headEnd/>
            <a:tailEnd/>
          </a:ln>
        </p:spPr>
        <p:txBody>
          <a:bodyPr>
            <a:spAutoFit/>
          </a:bodyPr>
          <a:lstStyle/>
          <a:p>
            <a:r>
              <a:rPr lang="en-US"/>
              <a:t>Patients with initial contraindications to the use of beta blockers in the first 24 hours after STEMI should be reevaluated to determine their subsequent eligibility.</a:t>
            </a:r>
          </a:p>
        </p:txBody>
      </p:sp>
      <p:sp>
        <p:nvSpPr>
          <p:cNvPr id="107524" name="TextBox 2"/>
          <p:cNvSpPr txBox="1">
            <a:spLocks noChangeArrowheads="1"/>
          </p:cNvSpPr>
          <p:nvPr/>
        </p:nvSpPr>
        <p:spPr bwMode="auto">
          <a:xfrm>
            <a:off x="2028825" y="4213225"/>
            <a:ext cx="6781800" cy="1200150"/>
          </a:xfrm>
          <a:prstGeom prst="rect">
            <a:avLst/>
          </a:prstGeom>
          <a:noFill/>
          <a:ln w="9525">
            <a:noFill/>
            <a:miter lim="800000"/>
            <a:headEnd/>
            <a:tailEnd/>
          </a:ln>
        </p:spPr>
        <p:txBody>
          <a:bodyPr>
            <a:spAutoFit/>
          </a:bodyPr>
          <a:lstStyle/>
          <a:p>
            <a:r>
              <a:rPr lang="en-US"/>
              <a:t>It is reasonable to administer intravenous beta blockers at the time of presentation to patients with STEMI and no contraindications to their use who are hypertensive or have ongoing ischemia.</a:t>
            </a:r>
          </a:p>
        </p:txBody>
      </p:sp>
      <p:grpSp>
        <p:nvGrpSpPr>
          <p:cNvPr id="107525" name="Group 95"/>
          <p:cNvGrpSpPr>
            <a:grpSpLocks/>
          </p:cNvGrpSpPr>
          <p:nvPr/>
        </p:nvGrpSpPr>
        <p:grpSpPr bwMode="auto">
          <a:xfrm>
            <a:off x="325438" y="1933575"/>
            <a:ext cx="1216025" cy="942975"/>
            <a:chOff x="3986" y="942"/>
            <a:chExt cx="766" cy="594"/>
          </a:xfrm>
        </p:grpSpPr>
        <p:sp>
          <p:nvSpPr>
            <p:cNvPr id="10753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753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7539" name="Freeform 289"/>
            <p:cNvSpPr>
              <a:spLocks/>
            </p:cNvSpPr>
            <p:nvPr/>
          </p:nvSpPr>
          <p:spPr bwMode="auto">
            <a:xfrm>
              <a:off x="4032" y="1200"/>
              <a:ext cx="111" cy="246"/>
            </a:xfrm>
            <a:custGeom>
              <a:avLst/>
              <a:gdLst>
                <a:gd name="T0" fmla="*/ 3 w 136"/>
                <a:gd name="T1" fmla="*/ 31 h 270"/>
                <a:gd name="T2" fmla="*/ 2 w 136"/>
                <a:gd name="T3" fmla="*/ 38 h 270"/>
                <a:gd name="T4" fmla="*/ 2 w 136"/>
                <a:gd name="T5" fmla="*/ 42 h 270"/>
                <a:gd name="T6" fmla="*/ 2 w 136"/>
                <a:gd name="T7" fmla="*/ 46 h 270"/>
                <a:gd name="T8" fmla="*/ 2 w 136"/>
                <a:gd name="T9" fmla="*/ 46 h 270"/>
                <a:gd name="T10" fmla="*/ 2 w 136"/>
                <a:gd name="T11" fmla="*/ 46 h 270"/>
                <a:gd name="T12" fmla="*/ 2 w 136"/>
                <a:gd name="T13" fmla="*/ 45 h 270"/>
                <a:gd name="T14" fmla="*/ 2 w 136"/>
                <a:gd name="T15" fmla="*/ 42 h 270"/>
                <a:gd name="T16" fmla="*/ 2 w 136"/>
                <a:gd name="T17" fmla="*/ 40 h 270"/>
                <a:gd name="T18" fmla="*/ 2 w 136"/>
                <a:gd name="T19" fmla="*/ 36 h 270"/>
                <a:gd name="T20" fmla="*/ 2 w 136"/>
                <a:gd name="T21" fmla="*/ 32 h 270"/>
                <a:gd name="T22" fmla="*/ 1 w 136"/>
                <a:gd name="T23" fmla="*/ 26 h 270"/>
                <a:gd name="T24" fmla="*/ 0 w 136"/>
                <a:gd name="T25" fmla="*/ 20 h 270"/>
                <a:gd name="T26" fmla="*/ 2 w 136"/>
                <a:gd name="T27" fmla="*/ 13 h 270"/>
                <a:gd name="T28" fmla="*/ 2 w 136"/>
                <a:gd name="T29" fmla="*/ 7 h 270"/>
                <a:gd name="T30" fmla="*/ 2 w 136"/>
                <a:gd name="T31" fmla="*/ 5 h 270"/>
                <a:gd name="T32" fmla="*/ 2 w 136"/>
                <a:gd name="T33" fmla="*/ 4 h 270"/>
                <a:gd name="T34" fmla="*/ 2 w 136"/>
                <a:gd name="T35" fmla="*/ 0 h 270"/>
                <a:gd name="T36" fmla="*/ 2 w 136"/>
                <a:gd name="T37" fmla="*/ 3 h 270"/>
                <a:gd name="T38" fmla="*/ 2 w 136"/>
                <a:gd name="T39" fmla="*/ 5 h 270"/>
                <a:gd name="T40" fmla="*/ 2 w 136"/>
                <a:gd name="T41" fmla="*/ 5 h 270"/>
                <a:gd name="T42" fmla="*/ 2 w 136"/>
                <a:gd name="T43" fmla="*/ 8 h 270"/>
                <a:gd name="T44" fmla="*/ 3 w 136"/>
                <a:gd name="T45" fmla="*/ 13 h 270"/>
                <a:gd name="T46" fmla="*/ 2 w 136"/>
                <a:gd name="T47" fmla="*/ 15 h 270"/>
                <a:gd name="T48" fmla="*/ 2 w 136"/>
                <a:gd name="T49" fmla="*/ 14 h 270"/>
                <a:gd name="T50" fmla="*/ 2 w 136"/>
                <a:gd name="T51" fmla="*/ 12 h 270"/>
                <a:gd name="T52" fmla="*/ 2 w 136"/>
                <a:gd name="T53" fmla="*/ 11 h 270"/>
                <a:gd name="T54" fmla="*/ 2 w 136"/>
                <a:gd name="T55" fmla="*/ 11 h 270"/>
                <a:gd name="T56" fmla="*/ 2 w 136"/>
                <a:gd name="T57" fmla="*/ 12 h 270"/>
                <a:gd name="T58" fmla="*/ 2 w 136"/>
                <a:gd name="T59" fmla="*/ 13 h 270"/>
                <a:gd name="T60" fmla="*/ 2 w 136"/>
                <a:gd name="T61" fmla="*/ 15 h 270"/>
                <a:gd name="T62" fmla="*/ 2 w 136"/>
                <a:gd name="T63" fmla="*/ 19 h 270"/>
                <a:gd name="T64" fmla="*/ 2 w 136"/>
                <a:gd name="T65" fmla="*/ 23 h 270"/>
                <a:gd name="T66" fmla="*/ 2 w 136"/>
                <a:gd name="T67" fmla="*/ 28 h 270"/>
                <a:gd name="T68" fmla="*/ 2 w 136"/>
                <a:gd name="T69" fmla="*/ 32 h 270"/>
                <a:gd name="T70" fmla="*/ 2 w 136"/>
                <a:gd name="T71" fmla="*/ 34 h 270"/>
                <a:gd name="T72" fmla="*/ 2 w 136"/>
                <a:gd name="T73" fmla="*/ 35 h 270"/>
                <a:gd name="T74" fmla="*/ 2 w 136"/>
                <a:gd name="T75" fmla="*/ 35 h 270"/>
                <a:gd name="T76" fmla="*/ 2 w 136"/>
                <a:gd name="T77" fmla="*/ 35 h 270"/>
                <a:gd name="T78" fmla="*/ 2 w 136"/>
                <a:gd name="T79" fmla="*/ 35 h 270"/>
                <a:gd name="T80" fmla="*/ 2 w 136"/>
                <a:gd name="T81" fmla="*/ 34 h 270"/>
                <a:gd name="T82" fmla="*/ 2 w 136"/>
                <a:gd name="T83" fmla="*/ 29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10754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754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754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754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754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754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grpSp>
        <p:nvGrpSpPr>
          <p:cNvPr id="107526" name="Group 8"/>
          <p:cNvGrpSpPr>
            <a:grpSpLocks/>
          </p:cNvGrpSpPr>
          <p:nvPr/>
        </p:nvGrpSpPr>
        <p:grpSpPr bwMode="auto">
          <a:xfrm>
            <a:off x="296863" y="4030663"/>
            <a:ext cx="1216025" cy="942975"/>
            <a:chOff x="3810000" y="2667000"/>
            <a:chExt cx="1216025" cy="942975"/>
          </a:xfrm>
        </p:grpSpPr>
        <p:grpSp>
          <p:nvGrpSpPr>
            <p:cNvPr id="107527" name="Group 95"/>
            <p:cNvGrpSpPr>
              <a:grpSpLocks/>
            </p:cNvGrpSpPr>
            <p:nvPr/>
          </p:nvGrpSpPr>
          <p:grpSpPr bwMode="auto">
            <a:xfrm>
              <a:off x="3810000" y="2667000"/>
              <a:ext cx="1216025" cy="942975"/>
              <a:chOff x="3986" y="942"/>
              <a:chExt cx="766" cy="594"/>
            </a:xfrm>
          </p:grpSpPr>
          <p:sp>
            <p:nvSpPr>
              <p:cNvPr id="10752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753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753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753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753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753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753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753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7528"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990600" y="2498725"/>
            <a:ext cx="7239000" cy="132397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Renin-Angiotensin-Aldosterone System Inhibitors</a:t>
            </a:r>
          </a:p>
        </p:txBody>
      </p:sp>
      <p:sp>
        <p:nvSpPr>
          <p:cNvPr id="108547"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Routine Medical Therapies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49263" y="457200"/>
            <a:ext cx="8229600" cy="1143000"/>
          </a:xfrm>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Renin-Angiotensin-Aldosterone System Inhibitors</a:t>
            </a:r>
            <a:endParaRPr lang="en-US" sz="3600" smtClean="0">
              <a:ea typeface="ＭＳ Ｐゴシック" pitchFamily="1" charset="-128"/>
              <a:cs typeface="Geneva" pitchFamily="1" charset="0"/>
            </a:endParaRPr>
          </a:p>
        </p:txBody>
      </p:sp>
      <p:sp>
        <p:nvSpPr>
          <p:cNvPr id="109571" name="TextBox 3"/>
          <p:cNvSpPr txBox="1">
            <a:spLocks noChangeArrowheads="1"/>
          </p:cNvSpPr>
          <p:nvPr/>
        </p:nvSpPr>
        <p:spPr bwMode="auto">
          <a:xfrm>
            <a:off x="2028825" y="2143125"/>
            <a:ext cx="6781800" cy="923925"/>
          </a:xfrm>
          <a:prstGeom prst="rect">
            <a:avLst/>
          </a:prstGeom>
          <a:noFill/>
          <a:ln w="9525">
            <a:noFill/>
            <a:miter lim="800000"/>
            <a:headEnd/>
            <a:tailEnd/>
          </a:ln>
        </p:spPr>
        <p:txBody>
          <a:bodyPr>
            <a:spAutoFit/>
          </a:bodyPr>
          <a:lstStyle/>
          <a:p>
            <a:r>
              <a:rPr lang="en-US"/>
              <a:t>An ACE inhibitor should be administered within the first 24 hours to all patients with STEMI with anterior location, HF, or EF less than or equal to 0.40, unless contraindicated. </a:t>
            </a:r>
          </a:p>
        </p:txBody>
      </p:sp>
      <p:sp>
        <p:nvSpPr>
          <p:cNvPr id="109572" name="TextBox 2"/>
          <p:cNvSpPr txBox="1">
            <a:spLocks noChangeArrowheads="1"/>
          </p:cNvSpPr>
          <p:nvPr/>
        </p:nvSpPr>
        <p:spPr bwMode="auto">
          <a:xfrm>
            <a:off x="2028825" y="4213225"/>
            <a:ext cx="6781800" cy="646113"/>
          </a:xfrm>
          <a:prstGeom prst="rect">
            <a:avLst/>
          </a:prstGeom>
          <a:noFill/>
          <a:ln w="9525">
            <a:noFill/>
            <a:miter lim="800000"/>
            <a:headEnd/>
            <a:tailEnd/>
          </a:ln>
        </p:spPr>
        <p:txBody>
          <a:bodyPr>
            <a:spAutoFit/>
          </a:bodyPr>
          <a:lstStyle/>
          <a:p>
            <a:r>
              <a:rPr lang="en-US"/>
              <a:t>An ARB should be given to patients with STEMI who have indications for but are intolerant of ACE inhibitors. </a:t>
            </a:r>
          </a:p>
        </p:txBody>
      </p:sp>
      <p:grpSp>
        <p:nvGrpSpPr>
          <p:cNvPr id="109573" name="Group 3"/>
          <p:cNvGrpSpPr>
            <a:grpSpLocks/>
          </p:cNvGrpSpPr>
          <p:nvPr/>
        </p:nvGrpSpPr>
        <p:grpSpPr bwMode="auto">
          <a:xfrm>
            <a:off x="323850" y="4038600"/>
            <a:ext cx="1216025" cy="942975"/>
            <a:chOff x="3810000" y="1524000"/>
            <a:chExt cx="1216025" cy="942975"/>
          </a:xfrm>
        </p:grpSpPr>
        <p:grpSp>
          <p:nvGrpSpPr>
            <p:cNvPr id="109585" name="Group 95"/>
            <p:cNvGrpSpPr>
              <a:grpSpLocks/>
            </p:cNvGrpSpPr>
            <p:nvPr/>
          </p:nvGrpSpPr>
          <p:grpSpPr bwMode="auto">
            <a:xfrm>
              <a:off x="3810000" y="1524000"/>
              <a:ext cx="1216025" cy="942975"/>
              <a:chOff x="3986" y="942"/>
              <a:chExt cx="766" cy="594"/>
            </a:xfrm>
          </p:grpSpPr>
          <p:sp>
            <p:nvSpPr>
              <p:cNvPr id="10958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958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958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959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959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959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959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959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9586"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09574" name="Group 2"/>
          <p:cNvGrpSpPr>
            <a:grpSpLocks/>
          </p:cNvGrpSpPr>
          <p:nvPr/>
        </p:nvGrpSpPr>
        <p:grpSpPr bwMode="auto">
          <a:xfrm>
            <a:off x="309563" y="1995488"/>
            <a:ext cx="1216025" cy="942975"/>
            <a:chOff x="1143000" y="1524000"/>
            <a:chExt cx="1216025" cy="942975"/>
          </a:xfrm>
        </p:grpSpPr>
        <p:grpSp>
          <p:nvGrpSpPr>
            <p:cNvPr id="109575" name="Group 95"/>
            <p:cNvGrpSpPr>
              <a:grpSpLocks/>
            </p:cNvGrpSpPr>
            <p:nvPr/>
          </p:nvGrpSpPr>
          <p:grpSpPr bwMode="auto">
            <a:xfrm>
              <a:off x="1143000" y="1524000"/>
              <a:ext cx="1216025" cy="942975"/>
              <a:chOff x="3986" y="942"/>
              <a:chExt cx="766" cy="594"/>
            </a:xfrm>
          </p:grpSpPr>
          <p:sp>
            <p:nvSpPr>
              <p:cNvPr id="10957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957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957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958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958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958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958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958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9576"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49263" y="457200"/>
            <a:ext cx="8229600" cy="1143000"/>
          </a:xfrm>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Renin-Angiotensin-Aldosterone System Inhibitors</a:t>
            </a:r>
            <a:endParaRPr lang="en-US" sz="3600" smtClean="0">
              <a:ea typeface="ＭＳ Ｐゴシック" pitchFamily="1" charset="-128"/>
              <a:cs typeface="Geneva" pitchFamily="1" charset="0"/>
            </a:endParaRPr>
          </a:p>
        </p:txBody>
      </p:sp>
      <p:sp>
        <p:nvSpPr>
          <p:cNvPr id="110595" name="TextBox 3"/>
          <p:cNvSpPr txBox="1">
            <a:spLocks noChangeArrowheads="1"/>
          </p:cNvSpPr>
          <p:nvPr/>
        </p:nvSpPr>
        <p:spPr bwMode="auto">
          <a:xfrm>
            <a:off x="2028825" y="2143125"/>
            <a:ext cx="6781800" cy="1200150"/>
          </a:xfrm>
          <a:prstGeom prst="rect">
            <a:avLst/>
          </a:prstGeom>
          <a:noFill/>
          <a:ln w="9525">
            <a:noFill/>
            <a:miter lim="800000"/>
            <a:headEnd/>
            <a:tailEnd/>
          </a:ln>
        </p:spPr>
        <p:txBody>
          <a:bodyPr>
            <a:spAutoFit/>
          </a:bodyPr>
          <a:lstStyle/>
          <a:p>
            <a:r>
              <a:rPr lang="en-US"/>
              <a:t>An aldosterone antagonist should be given to patients with STEMI and no contraindications who are already receiving an ACE inhibitor and beta blocker and who have an EF less than or equal to 0.40 and either symptomatic HF or diabetes mellitus. </a:t>
            </a:r>
          </a:p>
        </p:txBody>
      </p:sp>
      <p:sp>
        <p:nvSpPr>
          <p:cNvPr id="110596" name="TextBox 2"/>
          <p:cNvSpPr txBox="1">
            <a:spLocks noChangeArrowheads="1"/>
          </p:cNvSpPr>
          <p:nvPr/>
        </p:nvSpPr>
        <p:spPr bwMode="auto">
          <a:xfrm>
            <a:off x="2028825" y="4213225"/>
            <a:ext cx="6781800" cy="646113"/>
          </a:xfrm>
          <a:prstGeom prst="rect">
            <a:avLst/>
          </a:prstGeom>
          <a:noFill/>
          <a:ln w="9525">
            <a:noFill/>
            <a:miter lim="800000"/>
            <a:headEnd/>
            <a:tailEnd/>
          </a:ln>
        </p:spPr>
        <p:txBody>
          <a:bodyPr>
            <a:spAutoFit/>
          </a:bodyPr>
          <a:lstStyle/>
          <a:p>
            <a:r>
              <a:rPr lang="en-US"/>
              <a:t>ACE inhibitors are reasonable for all patients with STEMI and no contraindications to their use. </a:t>
            </a:r>
          </a:p>
        </p:txBody>
      </p:sp>
      <p:grpSp>
        <p:nvGrpSpPr>
          <p:cNvPr id="110597" name="Group 3"/>
          <p:cNvGrpSpPr>
            <a:grpSpLocks/>
          </p:cNvGrpSpPr>
          <p:nvPr/>
        </p:nvGrpSpPr>
        <p:grpSpPr bwMode="auto">
          <a:xfrm>
            <a:off x="293688" y="1992313"/>
            <a:ext cx="1216025" cy="942975"/>
            <a:chOff x="3810000" y="1524000"/>
            <a:chExt cx="1216025" cy="942975"/>
          </a:xfrm>
        </p:grpSpPr>
        <p:grpSp>
          <p:nvGrpSpPr>
            <p:cNvPr id="110608" name="Group 95"/>
            <p:cNvGrpSpPr>
              <a:grpSpLocks/>
            </p:cNvGrpSpPr>
            <p:nvPr/>
          </p:nvGrpSpPr>
          <p:grpSpPr bwMode="auto">
            <a:xfrm>
              <a:off x="3810000" y="1524000"/>
              <a:ext cx="1216025" cy="942975"/>
              <a:chOff x="3986" y="942"/>
              <a:chExt cx="766" cy="594"/>
            </a:xfrm>
          </p:grpSpPr>
          <p:sp>
            <p:nvSpPr>
              <p:cNvPr id="11061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061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061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061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061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1061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1061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1061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10609"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10598" name="Group 4"/>
          <p:cNvGrpSpPr>
            <a:grpSpLocks/>
          </p:cNvGrpSpPr>
          <p:nvPr/>
        </p:nvGrpSpPr>
        <p:grpSpPr bwMode="auto">
          <a:xfrm>
            <a:off x="290513" y="4044950"/>
            <a:ext cx="1216025" cy="942975"/>
            <a:chOff x="1143000" y="2667000"/>
            <a:chExt cx="1216025" cy="942975"/>
          </a:xfrm>
        </p:grpSpPr>
        <p:sp>
          <p:nvSpPr>
            <p:cNvPr id="110599" name="Rectangle 278"/>
            <p:cNvSpPr>
              <a:spLocks noChangeArrowheads="1"/>
            </p:cNvSpPr>
            <p:nvPr/>
          </p:nvSpPr>
          <p:spPr bwMode="auto">
            <a:xfrm>
              <a:off x="1143000" y="2943225"/>
              <a:ext cx="301625" cy="66675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0600" name="Rectangle 278"/>
            <p:cNvSpPr>
              <a:spLocks noChangeArrowheads="1"/>
            </p:cNvSpPr>
            <p:nvPr/>
          </p:nvSpPr>
          <p:spPr bwMode="auto">
            <a:xfrm>
              <a:off x="1752600" y="2943225"/>
              <a:ext cx="301625" cy="66675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0601" name="Rectangle 278"/>
            <p:cNvSpPr>
              <a:spLocks noChangeArrowheads="1"/>
            </p:cNvSpPr>
            <p:nvPr/>
          </p:nvSpPr>
          <p:spPr bwMode="auto">
            <a:xfrm>
              <a:off x="1447800" y="2943225"/>
              <a:ext cx="301625" cy="66675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0602" name="Rectangle 278"/>
            <p:cNvSpPr>
              <a:spLocks noChangeArrowheads="1"/>
            </p:cNvSpPr>
            <p:nvPr/>
          </p:nvSpPr>
          <p:spPr bwMode="auto">
            <a:xfrm>
              <a:off x="2057400" y="2943225"/>
              <a:ext cx="301625" cy="66675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0603" name="Rectangle 291"/>
            <p:cNvSpPr>
              <a:spLocks noChangeArrowheads="1"/>
            </p:cNvSpPr>
            <p:nvPr/>
          </p:nvSpPr>
          <p:spPr bwMode="auto">
            <a:xfrm>
              <a:off x="1270000" y="2667000"/>
              <a:ext cx="63500" cy="274638"/>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10604" name="Rectangle 292"/>
            <p:cNvSpPr>
              <a:spLocks noChangeArrowheads="1"/>
            </p:cNvSpPr>
            <p:nvPr/>
          </p:nvSpPr>
          <p:spPr bwMode="auto">
            <a:xfrm>
              <a:off x="1447800" y="2668588"/>
              <a:ext cx="254000" cy="274638"/>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10605" name="Rectangle 293"/>
            <p:cNvSpPr>
              <a:spLocks noChangeArrowheads="1"/>
            </p:cNvSpPr>
            <p:nvPr/>
          </p:nvSpPr>
          <p:spPr bwMode="auto">
            <a:xfrm>
              <a:off x="1752600" y="2668588"/>
              <a:ext cx="266700" cy="274638"/>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10606" name="Rectangle 294"/>
            <p:cNvSpPr>
              <a:spLocks noChangeArrowheads="1"/>
            </p:cNvSpPr>
            <p:nvPr/>
          </p:nvSpPr>
          <p:spPr bwMode="auto">
            <a:xfrm>
              <a:off x="2095500" y="2668588"/>
              <a:ext cx="190500" cy="274638"/>
            </a:xfrm>
            <a:prstGeom prst="rect">
              <a:avLst/>
            </a:prstGeom>
            <a:noFill/>
            <a:ln w="9525">
              <a:noFill/>
              <a:miter lim="800000"/>
              <a:headEnd/>
              <a:tailEnd/>
            </a:ln>
          </p:spPr>
          <p:txBody>
            <a:bodyPr wrap="none" lIns="0" tIns="0" rIns="0" bIns="0">
              <a:spAutoFit/>
            </a:bodyPr>
            <a:lstStyle/>
            <a:p>
              <a:r>
                <a:rPr lang="en-US" b="1"/>
                <a:t>III</a:t>
              </a:r>
              <a:endParaRPr lang="en-US"/>
            </a:p>
          </p:txBody>
        </p:sp>
        <p:sp>
          <p:nvSpPr>
            <p:cNvPr id="110607" name="WordArt 949"/>
            <p:cNvSpPr>
              <a:spLocks noChangeArrowheads="1" noChangeShapeType="1" noTextEdit="1"/>
            </p:cNvSpPr>
            <p:nvPr/>
          </p:nvSpPr>
          <p:spPr bwMode="auto">
            <a:xfrm>
              <a:off x="1524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accent2"/>
                </a:solidFill>
              </a:rPr>
              <a:t>ACE inhibitors on mortality after MI- from short-term trials.</a:t>
            </a:r>
            <a:endParaRPr lang="en-US" sz="4000" b="1" dirty="0">
              <a:solidFill>
                <a:schemeClr val="accent2"/>
              </a:solidFill>
            </a:endParaRPr>
          </a:p>
        </p:txBody>
      </p:sp>
      <p:pic>
        <p:nvPicPr>
          <p:cNvPr id="4" name="Picture 2"/>
          <p:cNvPicPr>
            <a:picLocks noGrp="1" noChangeAspect="1" noChangeArrowheads="1"/>
          </p:cNvPicPr>
          <p:nvPr>
            <p:ph idx="1"/>
          </p:nvPr>
        </p:nvPicPr>
        <p:blipFill>
          <a:blip r:embed="rId2"/>
          <a:srcRect l="12455" t="51787" r="56473" b="25556"/>
          <a:stretch>
            <a:fillRect/>
          </a:stretch>
        </p:blipFill>
        <p:spPr bwMode="auto">
          <a:xfrm>
            <a:off x="1295400" y="2057401"/>
            <a:ext cx="6553200" cy="4038600"/>
          </a:xfrm>
          <a:prstGeom prst="rect">
            <a:avLst/>
          </a:prstGeom>
          <a:noFill/>
          <a:ln w="9525">
            <a:noFill/>
            <a:miter lim="800000"/>
            <a:headEnd/>
            <a:tailEnd/>
          </a:ln>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b="1" dirty="0" err="1" smtClean="0">
                <a:solidFill>
                  <a:schemeClr val="accent2"/>
                </a:solidFill>
              </a:rPr>
              <a:t>Aldosterone</a:t>
            </a:r>
            <a:r>
              <a:rPr lang="en-US" sz="4000" b="1" dirty="0" smtClean="0">
                <a:solidFill>
                  <a:schemeClr val="accent2"/>
                </a:solidFill>
              </a:rPr>
              <a:t> blockade</a:t>
            </a:r>
            <a:endParaRPr lang="en-US" sz="4000" b="1" dirty="0">
              <a:solidFill>
                <a:schemeClr val="accent2"/>
              </a:solidFill>
            </a:endParaRPr>
          </a:p>
        </p:txBody>
      </p:sp>
      <p:sp>
        <p:nvSpPr>
          <p:cNvPr id="3" name="Content Placeholder 2"/>
          <p:cNvSpPr>
            <a:spLocks noGrp="1"/>
          </p:cNvSpPr>
          <p:nvPr>
            <p:ph idx="1"/>
          </p:nvPr>
        </p:nvSpPr>
        <p:spPr>
          <a:xfrm>
            <a:off x="228600" y="2133600"/>
            <a:ext cx="8915400" cy="4724400"/>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000" b="1" dirty="0" smtClean="0"/>
              <a:t>EPHESUS  trial</a:t>
            </a:r>
            <a:r>
              <a:rPr lang="en-US" sz="2000" dirty="0" smtClean="0"/>
              <a:t>: </a:t>
            </a:r>
            <a:r>
              <a:rPr lang="en-US" sz="2000" dirty="0" err="1" smtClean="0"/>
              <a:t>Eplerenone</a:t>
            </a:r>
            <a:r>
              <a:rPr lang="en-US" sz="2000" dirty="0" smtClean="0"/>
              <a:t>, 25 mg/day titrated to 50 mg/day for high-risk patients following STEMI (EF ≤40%, clinical HF, DM) </a:t>
            </a:r>
          </a:p>
          <a:p>
            <a:r>
              <a:rPr lang="en-US" sz="2000" dirty="0" smtClean="0"/>
              <a:t>Mean follow-up 16 months, there was a 15% reduction in the RR of mortality</a:t>
            </a:r>
          </a:p>
          <a:p>
            <a:endParaRPr lang="en-US" dirty="0"/>
          </a:p>
        </p:txBody>
      </p:sp>
      <p:pic>
        <p:nvPicPr>
          <p:cNvPr id="6" name="Picture 2"/>
          <p:cNvPicPr>
            <a:picLocks noChangeAspect="1" noChangeArrowheads="1"/>
          </p:cNvPicPr>
          <p:nvPr/>
        </p:nvPicPr>
        <p:blipFill>
          <a:blip r:embed="rId2"/>
          <a:srcRect l="35759" t="30795" r="33169" b="42185"/>
          <a:stretch>
            <a:fillRect/>
          </a:stretch>
        </p:blipFill>
        <p:spPr bwMode="auto">
          <a:xfrm>
            <a:off x="1295400" y="1066800"/>
            <a:ext cx="6400800" cy="4267200"/>
          </a:xfrm>
          <a:prstGeom prst="rect">
            <a:avLst/>
          </a:prstGeom>
          <a:noFill/>
          <a:ln w="9525">
            <a:noFill/>
            <a:miter lim="800000"/>
            <a:headEnd/>
            <a:tailEnd/>
          </a:ln>
          <a:effectLst/>
        </p:spPr>
      </p:pic>
    </p:spTree>
    <p:extLst>
      <p:ext uri="{BB962C8B-B14F-4D97-AF65-F5344CB8AC3E}">
        <p14:creationId xmlns="" xmlns:p14="http://schemas.microsoft.com/office/powerpoint/2010/main" val="6537064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C00000"/>
                </a:solidFill>
              </a:rPr>
              <a:t>GRACE risk model</a:t>
            </a:r>
          </a:p>
        </p:txBody>
      </p:sp>
      <p:sp>
        <p:nvSpPr>
          <p:cNvPr id="12291" name="Content Placeholder 2"/>
          <p:cNvSpPr>
            <a:spLocks noGrp="1"/>
          </p:cNvSpPr>
          <p:nvPr>
            <p:ph idx="1"/>
          </p:nvPr>
        </p:nvSpPr>
        <p:spPr/>
        <p:txBody>
          <a:bodyPr/>
          <a:lstStyle/>
          <a:p>
            <a:pPr algn="just">
              <a:lnSpc>
                <a:spcPct val="200000"/>
              </a:lnSpc>
            </a:pPr>
            <a:r>
              <a:rPr lang="en-US" sz="2400" dirty="0" smtClean="0">
                <a:latin typeface="Times New Roman" pitchFamily="18" charset="0"/>
                <a:cs typeface="Times New Roman" pitchFamily="18" charset="0"/>
              </a:rPr>
              <a:t>The GRACE registry, a global registry of acute coronary syndrome (ACS) patients from 94 hospitals in 14 countries, developed two models to estimate the risk of both in-hospital and six-month mortality among all patients with an ACS.</a:t>
            </a:r>
          </a:p>
          <a:p>
            <a:pPr algn="just">
              <a:lnSpc>
                <a:spcPct val="200000"/>
              </a:lnSpc>
            </a:pP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chemeClr val="accent2"/>
                </a:solidFill>
              </a:rPr>
              <a:t>Calcium Channel Antagonists</a:t>
            </a:r>
            <a:endParaRPr lang="en-US" sz="4000" dirty="0">
              <a:solidFill>
                <a:schemeClr val="accent2"/>
              </a:solidFill>
            </a:endParaRPr>
          </a:p>
        </p:txBody>
      </p:sp>
      <p:sp>
        <p:nvSpPr>
          <p:cNvPr id="3" name="Content Placeholder 2"/>
          <p:cNvSpPr>
            <a:spLocks noGrp="1"/>
          </p:cNvSpPr>
          <p:nvPr>
            <p:ph idx="1"/>
          </p:nvPr>
        </p:nvSpPr>
        <p:spPr>
          <a:xfrm>
            <a:off x="457200" y="1295400"/>
            <a:ext cx="8686800" cy="4708525"/>
          </a:xfrm>
        </p:spPr>
        <p:txBody>
          <a:bodyPr/>
          <a:lstStyle/>
          <a:p>
            <a:pPr algn="just">
              <a:lnSpc>
                <a:spcPct val="150000"/>
              </a:lnSpc>
            </a:pPr>
            <a:r>
              <a:rPr lang="en-US" sz="2000" dirty="0" smtClean="0">
                <a:latin typeface="+mn-lt"/>
              </a:rPr>
              <a:t>Immediate-release preparation of </a:t>
            </a:r>
            <a:r>
              <a:rPr lang="en-US" sz="2000" dirty="0" err="1" smtClean="0">
                <a:latin typeface="+mn-lt"/>
              </a:rPr>
              <a:t>nifedipine</a:t>
            </a:r>
            <a:r>
              <a:rPr lang="en-US" sz="2000" dirty="0" smtClean="0">
                <a:latin typeface="+mn-lt"/>
              </a:rPr>
              <a:t> increased risk of in-hospital mortality</a:t>
            </a:r>
          </a:p>
          <a:p>
            <a:pPr algn="just">
              <a:lnSpc>
                <a:spcPct val="150000"/>
              </a:lnSpc>
            </a:pPr>
            <a:endParaRPr lang="en-US" sz="2000" dirty="0" smtClean="0">
              <a:latin typeface="+mn-lt"/>
            </a:endParaRPr>
          </a:p>
          <a:p>
            <a:pPr algn="just">
              <a:lnSpc>
                <a:spcPct val="150000"/>
              </a:lnSpc>
            </a:pPr>
            <a:r>
              <a:rPr lang="en-US" sz="2000" dirty="0" err="1" smtClean="0">
                <a:latin typeface="+mn-lt"/>
              </a:rPr>
              <a:t>Verapamil</a:t>
            </a:r>
            <a:r>
              <a:rPr lang="en-US" sz="2000" dirty="0" smtClean="0">
                <a:latin typeface="+mn-lt"/>
              </a:rPr>
              <a:t> &amp; </a:t>
            </a:r>
            <a:r>
              <a:rPr lang="en-US" sz="2000" dirty="0" err="1" smtClean="0">
                <a:latin typeface="+mn-lt"/>
              </a:rPr>
              <a:t>diltiazem</a:t>
            </a:r>
            <a:r>
              <a:rPr lang="en-US" sz="2000" dirty="0" smtClean="0">
                <a:latin typeface="+mn-lt"/>
              </a:rPr>
              <a:t> can be given for relief of ongoing ischemia or slowing of a rapid ventricular response in AF in patients with contraindication to beta blockers.</a:t>
            </a:r>
          </a:p>
          <a:p>
            <a:pPr algn="just">
              <a:lnSpc>
                <a:spcPct val="150000"/>
              </a:lnSpc>
            </a:pPr>
            <a:endParaRPr lang="en-US" sz="2000" dirty="0" smtClean="0">
              <a:latin typeface="+mn-lt"/>
            </a:endParaRPr>
          </a:p>
          <a:p>
            <a:pPr algn="just">
              <a:lnSpc>
                <a:spcPct val="150000"/>
              </a:lnSpc>
            </a:pPr>
            <a:r>
              <a:rPr lang="en-US" sz="2000" dirty="0" smtClean="0">
                <a:latin typeface="+mn-lt"/>
              </a:rPr>
              <a:t>INTERCEPT trial compared 300 mg of </a:t>
            </a:r>
            <a:r>
              <a:rPr lang="en-US" sz="2000" dirty="0" err="1" smtClean="0">
                <a:latin typeface="+mn-lt"/>
              </a:rPr>
              <a:t>diltiazem</a:t>
            </a:r>
            <a:r>
              <a:rPr lang="en-US" sz="2000" dirty="0" smtClean="0">
                <a:latin typeface="+mn-lt"/>
              </a:rPr>
              <a:t> with placebo </a:t>
            </a:r>
            <a:r>
              <a:rPr lang="en-US" sz="2000" dirty="0" smtClean="0"/>
              <a:t>,</a:t>
            </a:r>
            <a:r>
              <a:rPr lang="en-US" sz="2000" dirty="0" smtClean="0">
                <a:latin typeface="+mn-lt"/>
              </a:rPr>
              <a:t> </a:t>
            </a:r>
            <a:r>
              <a:rPr lang="en-US" sz="2000" dirty="0" err="1" smtClean="0">
                <a:latin typeface="+mn-lt"/>
              </a:rPr>
              <a:t>Diltiazem</a:t>
            </a:r>
            <a:r>
              <a:rPr lang="en-US" sz="2000" dirty="0" smtClean="0">
                <a:latin typeface="+mn-lt"/>
              </a:rPr>
              <a:t> did not reduce cardiac death, nonfatal re infarction, during a 6-month follow-up</a:t>
            </a:r>
            <a:endParaRPr lang="en-US" sz="2000" dirty="0">
              <a:latin typeface="+mn-lt"/>
            </a:endParaRPr>
          </a:p>
        </p:txBody>
      </p:sp>
    </p:spTree>
    <p:extLst>
      <p:ext uri="{BB962C8B-B14F-4D97-AF65-F5344CB8AC3E}">
        <p14:creationId xmlns="" xmlns:p14="http://schemas.microsoft.com/office/powerpoint/2010/main" val="3839939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bwMode="auto">
          <a:xfrm>
            <a:off x="484710" y="452718"/>
            <a:ext cx="7055380" cy="646331"/>
          </a:xfrm>
          <a:prstGeom prst="rect">
            <a:avLst/>
          </a:prstGeom>
          <a:noFill/>
          <a:ln w="9525">
            <a:noFill/>
            <a:miter lim="800000"/>
            <a:headEnd/>
            <a:tailEnd/>
          </a:ln>
        </p:spPr>
        <p:txBody>
          <a:bodyPr>
            <a:spAutoFit/>
          </a:bodyPr>
          <a:lstStyle/>
          <a:p>
            <a:pPr algn="ctr" eaLnBrk="1" hangingPunct="1">
              <a:spcBef>
                <a:spcPct val="50000"/>
              </a:spcBef>
            </a:pPr>
            <a:r>
              <a:rPr lang="en-US" sz="3600" b="1" dirty="0" smtClean="0">
                <a:solidFill>
                  <a:schemeClr val="accent2"/>
                </a:solidFill>
              </a:rPr>
              <a:t>               Glucose </a:t>
            </a:r>
            <a:r>
              <a:rPr lang="en-US" sz="3600" b="1" dirty="0">
                <a:solidFill>
                  <a:schemeClr val="accent2"/>
                </a:solidFill>
              </a:rPr>
              <a:t>Control in STEMI</a:t>
            </a:r>
          </a:p>
        </p:txBody>
      </p:sp>
      <p:sp>
        <p:nvSpPr>
          <p:cNvPr id="3" name="Content Placeholder 2"/>
          <p:cNvSpPr>
            <a:spLocks noGrp="1"/>
          </p:cNvSpPr>
          <p:nvPr>
            <p:ph idx="1"/>
          </p:nvPr>
        </p:nvSpPr>
        <p:spPr/>
        <p:txBody>
          <a:bodyPr/>
          <a:lstStyle/>
          <a:p>
            <a:endParaRPr lang="en-US" dirty="0" smtClean="0"/>
          </a:p>
          <a:p>
            <a:pPr algn="just"/>
            <a:r>
              <a:rPr lang="en-US" dirty="0" smtClean="0">
                <a:latin typeface="Calibri" pitchFamily="34" charset="0"/>
              </a:rPr>
              <a:t>It is reasonable to use an insulin based regimen to achieve and maintain glucose levels less than 180 mg/dl while avoiding hypoglycemia for patients with STEMI with either a complicated or uncomplicated course 			    </a:t>
            </a:r>
          </a:p>
          <a:p>
            <a:pPr marL="0" indent="0" algn="just">
              <a:buNone/>
            </a:pPr>
            <a:r>
              <a:rPr lang="en-US" dirty="0" smtClean="0">
                <a:latin typeface="Calibri" pitchFamily="34" charset="0"/>
              </a:rPr>
              <a:t> </a:t>
            </a:r>
            <a:r>
              <a:rPr lang="en-US" sz="1800" dirty="0" smtClean="0">
                <a:solidFill>
                  <a:srgbClr val="FFFF00"/>
                </a:solidFill>
                <a:latin typeface="Calibri" pitchFamily="34" charset="0"/>
                <a:cs typeface="Calibri" pitchFamily="34" charset="0"/>
              </a:rPr>
              <a:t>Class </a:t>
            </a:r>
            <a:r>
              <a:rPr lang="en-US" sz="1800" dirty="0" err="1" smtClean="0">
                <a:solidFill>
                  <a:srgbClr val="FFFF00"/>
                </a:solidFill>
                <a:latin typeface="Calibri" pitchFamily="34" charset="0"/>
                <a:cs typeface="Calibri" pitchFamily="34" charset="0"/>
              </a:rPr>
              <a:t>IIa</a:t>
            </a:r>
            <a:r>
              <a:rPr lang="en-US" sz="1800" dirty="0" smtClean="0">
                <a:solidFill>
                  <a:srgbClr val="FFFF00"/>
                </a:solidFill>
                <a:latin typeface="Calibri" pitchFamily="34" charset="0"/>
                <a:cs typeface="Calibri" pitchFamily="34" charset="0"/>
              </a:rPr>
              <a:t>(B)</a:t>
            </a:r>
            <a:endParaRPr lang="en-US" sz="1800" dirty="0" smtClean="0">
              <a:latin typeface="Calibri" pitchFamily="34" charset="0"/>
            </a:endParaRPr>
          </a:p>
          <a:p>
            <a:endParaRPr lang="en-US" dirty="0"/>
          </a:p>
        </p:txBody>
      </p:sp>
    </p:spTree>
    <p:extLst>
      <p:ext uri="{BB962C8B-B14F-4D97-AF65-F5344CB8AC3E}">
        <p14:creationId xmlns="" xmlns:p14="http://schemas.microsoft.com/office/powerpoint/2010/main" val="419946261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0" y="1066800"/>
            <a:ext cx="9144000" cy="5105400"/>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Lipid Management</a:t>
            </a:r>
          </a:p>
        </p:txBody>
      </p:sp>
      <p:sp>
        <p:nvSpPr>
          <p:cNvPr id="111619"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Routine Medical Therapies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Lipid Management</a:t>
            </a:r>
            <a:endParaRPr lang="en-US" sz="3600" smtClean="0">
              <a:ea typeface="ＭＳ Ｐゴシック" pitchFamily="1" charset="-128"/>
              <a:cs typeface="Geneva" pitchFamily="1" charset="0"/>
            </a:endParaRPr>
          </a:p>
        </p:txBody>
      </p:sp>
      <p:sp>
        <p:nvSpPr>
          <p:cNvPr id="112643" name="TextBox 3"/>
          <p:cNvSpPr txBox="1">
            <a:spLocks noChangeArrowheads="1"/>
          </p:cNvSpPr>
          <p:nvPr/>
        </p:nvSpPr>
        <p:spPr bwMode="auto">
          <a:xfrm>
            <a:off x="2028825" y="2143125"/>
            <a:ext cx="6781800" cy="646113"/>
          </a:xfrm>
          <a:prstGeom prst="rect">
            <a:avLst/>
          </a:prstGeom>
          <a:noFill/>
          <a:ln w="9525">
            <a:noFill/>
            <a:miter lim="800000"/>
            <a:headEnd/>
            <a:tailEnd/>
          </a:ln>
        </p:spPr>
        <p:txBody>
          <a:bodyPr>
            <a:spAutoFit/>
          </a:bodyPr>
          <a:lstStyle/>
          <a:p>
            <a:r>
              <a:rPr lang="en-US"/>
              <a:t>High-intensity statin therapy should be initiated or continued in all patients with STEMI and no contraindications to its use. </a:t>
            </a:r>
          </a:p>
        </p:txBody>
      </p:sp>
      <p:sp>
        <p:nvSpPr>
          <p:cNvPr id="112644" name="TextBox 2"/>
          <p:cNvSpPr txBox="1">
            <a:spLocks noChangeArrowheads="1"/>
          </p:cNvSpPr>
          <p:nvPr/>
        </p:nvSpPr>
        <p:spPr bwMode="auto">
          <a:xfrm>
            <a:off x="2028825" y="3751263"/>
            <a:ext cx="6781800" cy="646112"/>
          </a:xfrm>
          <a:prstGeom prst="rect">
            <a:avLst/>
          </a:prstGeom>
          <a:noFill/>
          <a:ln w="9525">
            <a:noFill/>
            <a:miter lim="800000"/>
            <a:headEnd/>
            <a:tailEnd/>
          </a:ln>
        </p:spPr>
        <p:txBody>
          <a:bodyPr>
            <a:spAutoFit/>
          </a:bodyPr>
          <a:lstStyle/>
          <a:p>
            <a:r>
              <a:rPr lang="en-US"/>
              <a:t>It is reasonable to obtain a fasting lipid profile in patients with STEMI, preferably within 24 hours of presentation. </a:t>
            </a:r>
          </a:p>
        </p:txBody>
      </p:sp>
      <p:grpSp>
        <p:nvGrpSpPr>
          <p:cNvPr id="112645" name="Group 3"/>
          <p:cNvGrpSpPr>
            <a:grpSpLocks/>
          </p:cNvGrpSpPr>
          <p:nvPr/>
        </p:nvGrpSpPr>
        <p:grpSpPr bwMode="auto">
          <a:xfrm>
            <a:off x="293688" y="1992313"/>
            <a:ext cx="1216025" cy="942975"/>
            <a:chOff x="3810000" y="1524000"/>
            <a:chExt cx="1216025" cy="942975"/>
          </a:xfrm>
        </p:grpSpPr>
        <p:grpSp>
          <p:nvGrpSpPr>
            <p:cNvPr id="112657" name="Group 95"/>
            <p:cNvGrpSpPr>
              <a:grpSpLocks/>
            </p:cNvGrpSpPr>
            <p:nvPr/>
          </p:nvGrpSpPr>
          <p:grpSpPr bwMode="auto">
            <a:xfrm>
              <a:off x="3810000" y="1524000"/>
              <a:ext cx="1216025" cy="942975"/>
              <a:chOff x="3986" y="942"/>
              <a:chExt cx="766" cy="594"/>
            </a:xfrm>
          </p:grpSpPr>
          <p:sp>
            <p:nvSpPr>
              <p:cNvPr id="11265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266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266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266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266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1266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1266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1266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12658"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12646" name="Group 9"/>
          <p:cNvGrpSpPr>
            <a:grpSpLocks/>
          </p:cNvGrpSpPr>
          <p:nvPr/>
        </p:nvGrpSpPr>
        <p:grpSpPr bwMode="auto">
          <a:xfrm>
            <a:off x="279400" y="3498850"/>
            <a:ext cx="1216025" cy="942975"/>
            <a:chOff x="6705600" y="2667000"/>
            <a:chExt cx="1216025" cy="942975"/>
          </a:xfrm>
        </p:grpSpPr>
        <p:grpSp>
          <p:nvGrpSpPr>
            <p:cNvPr id="112647" name="Group 95"/>
            <p:cNvGrpSpPr>
              <a:grpSpLocks/>
            </p:cNvGrpSpPr>
            <p:nvPr/>
          </p:nvGrpSpPr>
          <p:grpSpPr bwMode="auto">
            <a:xfrm>
              <a:off x="6705600" y="2667000"/>
              <a:ext cx="1216025" cy="942975"/>
              <a:chOff x="3986" y="942"/>
              <a:chExt cx="766" cy="594"/>
            </a:xfrm>
          </p:grpSpPr>
          <p:sp>
            <p:nvSpPr>
              <p:cNvPr id="11264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265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265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265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265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1265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1265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1265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12648" name="Freeform 289"/>
            <p:cNvSpPr>
              <a:spLocks/>
            </p:cNvSpPr>
            <p:nvPr/>
          </p:nvSpPr>
          <p:spPr bwMode="auto">
            <a:xfrm>
              <a:off x="7086600" y="3048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1066800"/>
            <a:ext cx="9144000" cy="5059363"/>
          </a:xfrm>
          <a:prstGeom prst="rect">
            <a:avLst/>
          </a:prstGeom>
          <a:noFill/>
          <a:ln w="9525">
            <a:noFill/>
            <a:miter lim="800000"/>
            <a:headEnd/>
            <a:tailEnd/>
          </a:ln>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Complications After STEMI</a:t>
            </a:r>
          </a:p>
        </p:txBody>
      </p:sp>
      <p:sp>
        <p:nvSpPr>
          <p:cNvPr id="113667" name="Rectangle 3"/>
          <p:cNvSpPr>
            <a:spLocks noChangeArrowheads="1"/>
          </p:cNvSpPr>
          <p:nvPr/>
        </p:nvSpPr>
        <p:spPr bwMode="auto">
          <a:xfrm>
            <a:off x="0" y="371475"/>
            <a:ext cx="9144000" cy="579438"/>
          </a:xfrm>
          <a:prstGeom prst="rect">
            <a:avLst/>
          </a:prstGeom>
          <a:solidFill>
            <a:schemeClr val="accent2"/>
          </a:solidFill>
          <a:ln w="9525">
            <a:solidFill>
              <a:schemeClr val="accent2"/>
            </a:solidFill>
            <a:miter lim="800000"/>
            <a:headEnd/>
            <a:tailEnd/>
          </a:ln>
        </p:spPr>
        <p:txBody>
          <a:bodyPr>
            <a:spAutoFit/>
          </a:bodyPr>
          <a:lstStyle/>
          <a:p>
            <a:pPr algn="ctr">
              <a:lnSpc>
                <a:spcPct val="80000"/>
              </a:lnSpc>
            </a:pPr>
            <a:r>
              <a:rPr lang="en-US" sz="3800" b="1">
                <a:solidFill>
                  <a:schemeClr val="bg1"/>
                </a:solidFill>
                <a:latin typeface="Garamond" pitchFamily="1" charset="0"/>
              </a:rPr>
              <a:t>Guideline for STEMI</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Cardiogenic Shock </a:t>
            </a:r>
          </a:p>
        </p:txBody>
      </p:sp>
      <p:sp>
        <p:nvSpPr>
          <p:cNvPr id="114691"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Treatment of Cardiogenic Shock</a:t>
            </a:r>
            <a:endParaRPr lang="en-US" sz="3600" smtClean="0">
              <a:ea typeface="ＭＳ Ｐゴシック" pitchFamily="1" charset="-128"/>
              <a:cs typeface="Geneva" pitchFamily="1" charset="0"/>
            </a:endParaRPr>
          </a:p>
        </p:txBody>
      </p:sp>
      <p:sp>
        <p:nvSpPr>
          <p:cNvPr id="116739" name="TextBox 3"/>
          <p:cNvSpPr txBox="1">
            <a:spLocks noChangeArrowheads="1"/>
          </p:cNvSpPr>
          <p:nvPr/>
        </p:nvSpPr>
        <p:spPr bwMode="auto">
          <a:xfrm>
            <a:off x="2028825" y="2143125"/>
            <a:ext cx="6781800" cy="1200150"/>
          </a:xfrm>
          <a:prstGeom prst="rect">
            <a:avLst/>
          </a:prstGeom>
          <a:noFill/>
          <a:ln w="9525">
            <a:noFill/>
            <a:miter lim="800000"/>
            <a:headEnd/>
            <a:tailEnd/>
          </a:ln>
        </p:spPr>
        <p:txBody>
          <a:bodyPr>
            <a:spAutoFit/>
          </a:bodyPr>
          <a:lstStyle/>
          <a:p>
            <a:r>
              <a:rPr lang="en-US"/>
              <a:t>Emergency revascularization with either PCI or CABG is recommended in suitable patients with cardiogenic shock due to pump failure after STEMI irrespective of the time delay from MI onset. </a:t>
            </a:r>
          </a:p>
        </p:txBody>
      </p:sp>
      <p:sp>
        <p:nvSpPr>
          <p:cNvPr id="116740" name="TextBox 2"/>
          <p:cNvSpPr txBox="1">
            <a:spLocks noChangeArrowheads="1"/>
          </p:cNvSpPr>
          <p:nvPr/>
        </p:nvSpPr>
        <p:spPr bwMode="auto">
          <a:xfrm>
            <a:off x="2028825" y="4213225"/>
            <a:ext cx="6781800" cy="923925"/>
          </a:xfrm>
          <a:prstGeom prst="rect">
            <a:avLst/>
          </a:prstGeom>
          <a:noFill/>
          <a:ln w="9525">
            <a:noFill/>
            <a:miter lim="800000"/>
            <a:headEnd/>
            <a:tailEnd/>
          </a:ln>
        </p:spPr>
        <p:txBody>
          <a:bodyPr>
            <a:spAutoFit/>
          </a:bodyPr>
          <a:lstStyle/>
          <a:p>
            <a:r>
              <a:rPr lang="en-US"/>
              <a:t>In the absence of contraindications, fibrinolytic therapy should be administered to patients with STEMI and cardiogenic shock who are unsuitable candidates for either PCI or CABG. </a:t>
            </a:r>
          </a:p>
        </p:txBody>
      </p:sp>
      <p:grpSp>
        <p:nvGrpSpPr>
          <p:cNvPr id="116741" name="Group 3"/>
          <p:cNvGrpSpPr>
            <a:grpSpLocks/>
          </p:cNvGrpSpPr>
          <p:nvPr/>
        </p:nvGrpSpPr>
        <p:grpSpPr bwMode="auto">
          <a:xfrm>
            <a:off x="293688" y="1992313"/>
            <a:ext cx="1216025" cy="942975"/>
            <a:chOff x="3810000" y="1524000"/>
            <a:chExt cx="1216025" cy="942975"/>
          </a:xfrm>
        </p:grpSpPr>
        <p:grpSp>
          <p:nvGrpSpPr>
            <p:cNvPr id="116753" name="Group 95"/>
            <p:cNvGrpSpPr>
              <a:grpSpLocks/>
            </p:cNvGrpSpPr>
            <p:nvPr/>
          </p:nvGrpSpPr>
          <p:grpSpPr bwMode="auto">
            <a:xfrm>
              <a:off x="3810000" y="1524000"/>
              <a:ext cx="1216025" cy="942975"/>
              <a:chOff x="3986" y="942"/>
              <a:chExt cx="766" cy="594"/>
            </a:xfrm>
          </p:grpSpPr>
          <p:sp>
            <p:nvSpPr>
              <p:cNvPr id="11675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675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675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675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675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1676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1676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1676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16754"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16742" name="Group 3"/>
          <p:cNvGrpSpPr>
            <a:grpSpLocks/>
          </p:cNvGrpSpPr>
          <p:nvPr/>
        </p:nvGrpSpPr>
        <p:grpSpPr bwMode="auto">
          <a:xfrm>
            <a:off x="292100" y="3997325"/>
            <a:ext cx="1216025" cy="942975"/>
            <a:chOff x="3810000" y="1524000"/>
            <a:chExt cx="1216025" cy="942975"/>
          </a:xfrm>
        </p:grpSpPr>
        <p:grpSp>
          <p:nvGrpSpPr>
            <p:cNvPr id="116743" name="Group 95"/>
            <p:cNvGrpSpPr>
              <a:grpSpLocks/>
            </p:cNvGrpSpPr>
            <p:nvPr/>
          </p:nvGrpSpPr>
          <p:grpSpPr bwMode="auto">
            <a:xfrm>
              <a:off x="3810000" y="1524000"/>
              <a:ext cx="1216025" cy="942975"/>
              <a:chOff x="3986" y="942"/>
              <a:chExt cx="766" cy="594"/>
            </a:xfrm>
          </p:grpSpPr>
          <p:sp>
            <p:nvSpPr>
              <p:cNvPr id="11674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674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674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674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674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1675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1675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1675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16744"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49263" y="457200"/>
            <a:ext cx="8229600" cy="1143000"/>
          </a:xfrm>
        </p:spPr>
        <p:txBody>
          <a:bodyPr/>
          <a:lstStyle/>
          <a:p>
            <a:r>
              <a:rPr lang="en-US" sz="3600" b="1" dirty="0" smtClean="0">
                <a:solidFill>
                  <a:schemeClr val="accent2"/>
                </a:solidFill>
                <a:ea typeface="ＭＳ Ｐゴシック" pitchFamily="1" charset="-128"/>
                <a:cs typeface="Arial Unicode MS" pitchFamily="1" charset="0"/>
              </a:rPr>
              <a:t>Treatment of </a:t>
            </a:r>
            <a:r>
              <a:rPr lang="en-US" sz="3600" b="1" dirty="0" err="1" smtClean="0">
                <a:solidFill>
                  <a:schemeClr val="accent2"/>
                </a:solidFill>
                <a:ea typeface="ＭＳ Ｐゴシック" pitchFamily="1" charset="-128"/>
                <a:cs typeface="Arial Unicode MS" pitchFamily="1" charset="0"/>
              </a:rPr>
              <a:t>Cardiogenic</a:t>
            </a:r>
            <a:r>
              <a:rPr lang="en-US" sz="3600" b="1" dirty="0" smtClean="0">
                <a:solidFill>
                  <a:schemeClr val="accent2"/>
                </a:solidFill>
                <a:ea typeface="ＭＳ Ｐゴシック" pitchFamily="1" charset="-128"/>
                <a:cs typeface="Arial Unicode MS" pitchFamily="1" charset="0"/>
              </a:rPr>
              <a:t> Shock</a:t>
            </a:r>
            <a:endParaRPr lang="en-US" sz="3600" dirty="0" smtClean="0">
              <a:ea typeface="ＭＳ Ｐゴシック" pitchFamily="1" charset="-128"/>
              <a:cs typeface="Geneva" pitchFamily="1" charset="0"/>
            </a:endParaRPr>
          </a:p>
        </p:txBody>
      </p:sp>
      <p:sp>
        <p:nvSpPr>
          <p:cNvPr id="117763" name="TextBox 3"/>
          <p:cNvSpPr txBox="1">
            <a:spLocks noChangeArrowheads="1"/>
          </p:cNvSpPr>
          <p:nvPr/>
        </p:nvSpPr>
        <p:spPr bwMode="auto">
          <a:xfrm>
            <a:off x="2028825" y="2143125"/>
            <a:ext cx="6781800" cy="923925"/>
          </a:xfrm>
          <a:prstGeom prst="rect">
            <a:avLst/>
          </a:prstGeom>
          <a:noFill/>
          <a:ln w="9525">
            <a:noFill/>
            <a:miter lim="800000"/>
            <a:headEnd/>
            <a:tailEnd/>
          </a:ln>
        </p:spPr>
        <p:txBody>
          <a:bodyPr>
            <a:spAutoFit/>
          </a:bodyPr>
          <a:lstStyle/>
          <a:p>
            <a:r>
              <a:rPr lang="en-US"/>
              <a:t>The use of intra-aortic balloon pump counterpulsation can be useful for patients with cardiogenic shock after STEMI who do not quickly stabilize with pharmacological. </a:t>
            </a:r>
          </a:p>
        </p:txBody>
      </p:sp>
      <p:sp>
        <p:nvSpPr>
          <p:cNvPr id="117764" name="TextBox 2"/>
          <p:cNvSpPr txBox="1">
            <a:spLocks noChangeArrowheads="1"/>
          </p:cNvSpPr>
          <p:nvPr/>
        </p:nvSpPr>
        <p:spPr bwMode="auto">
          <a:xfrm>
            <a:off x="2028825" y="4213225"/>
            <a:ext cx="6781800" cy="646113"/>
          </a:xfrm>
          <a:prstGeom prst="rect">
            <a:avLst/>
          </a:prstGeom>
          <a:noFill/>
          <a:ln w="9525">
            <a:noFill/>
            <a:miter lim="800000"/>
            <a:headEnd/>
            <a:tailEnd/>
          </a:ln>
        </p:spPr>
        <p:txBody>
          <a:bodyPr>
            <a:spAutoFit/>
          </a:bodyPr>
          <a:lstStyle/>
          <a:p>
            <a:r>
              <a:rPr lang="en-US"/>
              <a:t>Alternative LV assist devices for circulatory support may be considered in patients with refractory cardiogenic shock. </a:t>
            </a:r>
          </a:p>
        </p:txBody>
      </p:sp>
      <p:grpSp>
        <p:nvGrpSpPr>
          <p:cNvPr id="117765" name="Group 8"/>
          <p:cNvGrpSpPr>
            <a:grpSpLocks/>
          </p:cNvGrpSpPr>
          <p:nvPr/>
        </p:nvGrpSpPr>
        <p:grpSpPr bwMode="auto">
          <a:xfrm>
            <a:off x="300038" y="1960563"/>
            <a:ext cx="1216025" cy="942975"/>
            <a:chOff x="3810000" y="2667000"/>
            <a:chExt cx="1216025" cy="942975"/>
          </a:xfrm>
        </p:grpSpPr>
        <p:grpSp>
          <p:nvGrpSpPr>
            <p:cNvPr id="117777" name="Group 95"/>
            <p:cNvGrpSpPr>
              <a:grpSpLocks/>
            </p:cNvGrpSpPr>
            <p:nvPr/>
          </p:nvGrpSpPr>
          <p:grpSpPr bwMode="auto">
            <a:xfrm>
              <a:off x="3810000" y="2667000"/>
              <a:ext cx="1216025" cy="942975"/>
              <a:chOff x="3986" y="942"/>
              <a:chExt cx="766" cy="594"/>
            </a:xfrm>
          </p:grpSpPr>
          <p:sp>
            <p:nvSpPr>
              <p:cNvPr id="11777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778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778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778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778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1778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1778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1778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17778"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17766" name="Group 10"/>
          <p:cNvGrpSpPr>
            <a:grpSpLocks/>
          </p:cNvGrpSpPr>
          <p:nvPr/>
        </p:nvGrpSpPr>
        <p:grpSpPr bwMode="auto">
          <a:xfrm>
            <a:off x="312738" y="4021138"/>
            <a:ext cx="1216025" cy="942975"/>
            <a:chOff x="6705600" y="3810000"/>
            <a:chExt cx="1216025" cy="942975"/>
          </a:xfrm>
        </p:grpSpPr>
        <p:grpSp>
          <p:nvGrpSpPr>
            <p:cNvPr id="117767" name="Group 95"/>
            <p:cNvGrpSpPr>
              <a:grpSpLocks/>
            </p:cNvGrpSpPr>
            <p:nvPr/>
          </p:nvGrpSpPr>
          <p:grpSpPr bwMode="auto">
            <a:xfrm>
              <a:off x="6705600" y="3810000"/>
              <a:ext cx="1216025" cy="942975"/>
              <a:chOff x="3986" y="942"/>
              <a:chExt cx="766" cy="594"/>
            </a:xfrm>
          </p:grpSpPr>
          <p:sp>
            <p:nvSpPr>
              <p:cNvPr id="11776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777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777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777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1777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1777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1777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1777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17768"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p>
        </p:txBody>
      </p:sp>
      <p:pic>
        <p:nvPicPr>
          <p:cNvPr id="13315" name="Picture 2"/>
          <p:cNvPicPr>
            <a:picLocks noGrp="1" noChangeAspect="1" noChangeArrowheads="1"/>
          </p:cNvPicPr>
          <p:nvPr>
            <p:ph idx="1"/>
          </p:nvPr>
        </p:nvPicPr>
        <p:blipFill>
          <a:blip r:embed="rId2"/>
          <a:srcRect/>
          <a:stretch>
            <a:fillRect/>
          </a:stretch>
        </p:blipFill>
        <p:spPr>
          <a:xfrm>
            <a:off x="457200" y="304800"/>
            <a:ext cx="8305800" cy="6248400"/>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solidFill>
                <a:ea typeface="ＭＳ Ｐゴシック" pitchFamily="1" charset="-128"/>
                <a:cs typeface="Arial Unicode MS" pitchFamily="1" charset="0"/>
              </a:rPr>
              <a:t/>
            </a:r>
            <a:br>
              <a:rPr lang="en-US" b="1" dirty="0" smtClean="0">
                <a:solidFill>
                  <a:schemeClr val="accent2"/>
                </a:solidFill>
                <a:ea typeface="ＭＳ Ｐゴシック" pitchFamily="1" charset="-128"/>
                <a:cs typeface="Arial Unicode MS" pitchFamily="1" charset="0"/>
              </a:rPr>
            </a:br>
            <a:r>
              <a:rPr lang="en-US" b="1" dirty="0" smtClean="0">
                <a:solidFill>
                  <a:schemeClr val="accent2"/>
                </a:solidFill>
                <a:ea typeface="ＭＳ Ｐゴシック" pitchFamily="1" charset="-128"/>
                <a:cs typeface="Arial Unicode MS" pitchFamily="1" charset="0"/>
              </a:rPr>
              <a:t/>
            </a:r>
            <a:br>
              <a:rPr lang="en-US" b="1" dirty="0" smtClean="0">
                <a:solidFill>
                  <a:schemeClr val="accent2"/>
                </a:solidFill>
                <a:ea typeface="ＭＳ Ｐゴシック" pitchFamily="1" charset="-128"/>
                <a:cs typeface="Arial Unicode MS" pitchFamily="1" charset="0"/>
              </a:rPr>
            </a:br>
            <a:r>
              <a:rPr lang="en-US" b="1" dirty="0" smtClean="0">
                <a:solidFill>
                  <a:schemeClr val="accent2"/>
                </a:solidFill>
                <a:ea typeface="ＭＳ Ｐゴシック" pitchFamily="1" charset="-128"/>
                <a:cs typeface="Arial Unicode MS" pitchFamily="1" charset="0"/>
              </a:rPr>
              <a:t/>
            </a:r>
            <a:br>
              <a:rPr lang="en-US" b="1" dirty="0" smtClean="0">
                <a:solidFill>
                  <a:schemeClr val="accent2"/>
                </a:solidFill>
                <a:ea typeface="ＭＳ Ｐゴシック" pitchFamily="1" charset="-128"/>
                <a:cs typeface="Arial Unicode MS" pitchFamily="1" charset="0"/>
              </a:rPr>
            </a:br>
            <a:r>
              <a:rPr lang="en-US" b="1" dirty="0" smtClean="0">
                <a:solidFill>
                  <a:schemeClr val="accent2"/>
                </a:solidFill>
                <a:ea typeface="ＭＳ Ｐゴシック" pitchFamily="1" charset="-128"/>
                <a:cs typeface="Arial Unicode MS" pitchFamily="1" charset="0"/>
              </a:rPr>
              <a:t/>
            </a:r>
            <a:br>
              <a:rPr lang="en-US" b="1" dirty="0" smtClean="0">
                <a:solidFill>
                  <a:schemeClr val="accent2"/>
                </a:solidFill>
                <a:ea typeface="ＭＳ Ｐゴシック" pitchFamily="1" charset="-128"/>
                <a:cs typeface="Arial Unicode MS" pitchFamily="1" charset="0"/>
              </a:rPr>
            </a:br>
            <a:r>
              <a:rPr lang="en-US" b="1" dirty="0" smtClean="0">
                <a:solidFill>
                  <a:schemeClr val="accent2"/>
                </a:solidFill>
                <a:ea typeface="ＭＳ Ｐゴシック" pitchFamily="1" charset="-128"/>
                <a:cs typeface="Arial Unicode MS" pitchFamily="1" charset="0"/>
              </a:rPr>
              <a:t/>
            </a:r>
            <a:br>
              <a:rPr lang="en-US" b="1" dirty="0" smtClean="0">
                <a:solidFill>
                  <a:schemeClr val="accent2"/>
                </a:solidFill>
                <a:ea typeface="ＭＳ Ｐゴシック" pitchFamily="1" charset="-128"/>
                <a:cs typeface="Arial Unicode MS" pitchFamily="1" charset="0"/>
              </a:rPr>
            </a:br>
            <a:r>
              <a:rPr lang="en-US" b="1" dirty="0" smtClean="0">
                <a:solidFill>
                  <a:schemeClr val="accent2"/>
                </a:solidFill>
                <a:ea typeface="ＭＳ Ｐゴシック" pitchFamily="1" charset="-128"/>
                <a:cs typeface="Arial Unicode MS" pitchFamily="1" charset="0"/>
              </a:rPr>
              <a:t/>
            </a:r>
            <a:br>
              <a:rPr lang="en-US" b="1" dirty="0" smtClean="0">
                <a:solidFill>
                  <a:schemeClr val="accent2"/>
                </a:solidFill>
                <a:ea typeface="ＭＳ Ｐゴシック" pitchFamily="1" charset="-128"/>
                <a:cs typeface="Arial Unicode MS" pitchFamily="1" charset="0"/>
              </a:rPr>
            </a:br>
            <a:r>
              <a:rPr lang="en-US" b="1" dirty="0" smtClean="0">
                <a:solidFill>
                  <a:schemeClr val="accent2"/>
                </a:solidFill>
                <a:ea typeface="ＭＳ Ｐゴシック" pitchFamily="1" charset="-128"/>
                <a:cs typeface="Arial Unicode MS" pitchFamily="1" charset="0"/>
              </a:rPr>
              <a:t/>
            </a:r>
            <a:br>
              <a:rPr lang="en-US" b="1" dirty="0" smtClean="0">
                <a:solidFill>
                  <a:schemeClr val="accent2"/>
                </a:solidFill>
                <a:ea typeface="ＭＳ Ｐゴシック" pitchFamily="1" charset="-128"/>
                <a:cs typeface="Arial Unicode MS" pitchFamily="1" charset="0"/>
              </a:rPr>
            </a:br>
            <a:r>
              <a:rPr lang="en-US" b="1" dirty="0" smtClean="0">
                <a:solidFill>
                  <a:schemeClr val="accent2"/>
                </a:solidFill>
                <a:ea typeface="ＭＳ Ｐゴシック" pitchFamily="1" charset="-128"/>
                <a:cs typeface="Arial Unicode MS" pitchFamily="1" charset="0"/>
              </a:rPr>
              <a:t>Treatment </a:t>
            </a:r>
            <a:r>
              <a:rPr lang="en-US" b="1" dirty="0" smtClean="0">
                <a:solidFill>
                  <a:schemeClr val="accent2"/>
                </a:solidFill>
                <a:ea typeface="ＭＳ Ｐゴシック" pitchFamily="1" charset="-128"/>
                <a:cs typeface="Arial Unicode MS" pitchFamily="1" charset="0"/>
              </a:rPr>
              <a:t>of </a:t>
            </a:r>
            <a:r>
              <a:rPr lang="en-US" b="1" dirty="0" smtClean="0">
                <a:solidFill>
                  <a:schemeClr val="accent2"/>
                </a:solidFill>
                <a:ea typeface="ＭＳ Ｐゴシック" pitchFamily="1" charset="-128"/>
                <a:cs typeface="Arial Unicode MS" pitchFamily="1" charset="0"/>
              </a:rPr>
              <a:t>acute L</a:t>
            </a:r>
            <a:r>
              <a:rPr lang="en-US" b="1" dirty="0" smtClean="0">
                <a:solidFill>
                  <a:schemeClr val="accent2"/>
                </a:solidFill>
                <a:ea typeface="ＭＳ Ｐゴシック" pitchFamily="1" charset="-128"/>
                <a:cs typeface="Arial Unicode MS" pitchFamily="1" charset="0"/>
              </a:rPr>
              <a:t>V</a:t>
            </a:r>
            <a:r>
              <a:rPr lang="en-US" b="1" dirty="0" smtClean="0">
                <a:solidFill>
                  <a:schemeClr val="accent2"/>
                </a:solidFill>
                <a:ea typeface="ＭＳ Ｐゴシック" pitchFamily="1" charset="-128"/>
                <a:cs typeface="Arial Unicode MS" pitchFamily="1" charset="0"/>
              </a:rPr>
              <a:t> failure</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0" y="1143000"/>
            <a:ext cx="9144000" cy="4525963"/>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0" y="914400"/>
            <a:ext cx="9144000" cy="5211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0" y="838200"/>
            <a:ext cx="914400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solidFill>
              </a:rPr>
              <a:t>ATRIAL FIBRILLATION</a:t>
            </a:r>
            <a:endParaRPr lang="en-US" b="1" dirty="0">
              <a:solidFill>
                <a:schemeClr val="accent2"/>
              </a:solidFill>
            </a:endParaRP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914400"/>
            <a:ext cx="9144000" cy="5211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0" y="914400"/>
            <a:ext cx="91440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990600" y="2498725"/>
            <a:ext cx="7239000" cy="132397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Electrical Complications During the Hospital Phase of STEMI </a:t>
            </a:r>
          </a:p>
        </p:txBody>
      </p:sp>
      <p:sp>
        <p:nvSpPr>
          <p:cNvPr id="118787"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0" y="762000"/>
            <a:ext cx="9144000" cy="53641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0" y="914400"/>
            <a:ext cx="9144000" cy="5211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rtlCol="0">
            <a:normAutofit/>
          </a:bodyPr>
          <a:lstStyle/>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The six-month model was based upon data from 15,007 patients and validated in a cohort of 7638 patients, all in the GRACE registry.</a:t>
            </a: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 Age, </a:t>
            </a: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History of heart failure &amp; myocardial infarction</a:t>
            </a: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Resting heart rate &amp; systolic blood pressure </a:t>
            </a: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ST-segment depression </a:t>
            </a: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Initial serum </a:t>
            </a:r>
            <a:r>
              <a:rPr lang="en-US" sz="2000" dirty="0" err="1" smtClean="0">
                <a:latin typeface="Times New Roman" pitchFamily="18" charset="0"/>
                <a:cs typeface="Times New Roman" pitchFamily="18" charset="0"/>
              </a:rPr>
              <a:t>creatinine</a:t>
            </a:r>
            <a:endParaRPr lang="en-US" sz="2000" dirty="0" smtClean="0">
              <a:latin typeface="Times New Roman" pitchFamily="18" charset="0"/>
              <a:cs typeface="Times New Roman" pitchFamily="18" charset="0"/>
            </a:endParaRP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Serum cardiac biomarkers, and performance of in-hospital  PCI.</a:t>
            </a:r>
          </a:p>
          <a:p>
            <a:pPr algn="just" fontAlgn="auto">
              <a:lnSpc>
                <a:spcPct val="150000"/>
              </a:lnSpc>
              <a:spcAft>
                <a:spcPts val="0"/>
              </a:spcAft>
              <a:buFont typeface="Arial" pitchFamily="34" charset="0"/>
              <a:buChar char="•"/>
              <a:defRPr/>
            </a:pPr>
            <a:endParaRPr lang="en-US"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srcRect/>
          <a:stretch>
            <a:fillRect/>
          </a:stretch>
        </p:blipFill>
        <p:spPr bwMode="auto">
          <a:xfrm>
            <a:off x="0" y="914400"/>
            <a:ext cx="914400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990600" y="2498725"/>
            <a:ext cx="7239000" cy="19383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Implantable Cardioverter-Defibrillator Therapy Before Discharge</a:t>
            </a:r>
          </a:p>
        </p:txBody>
      </p:sp>
      <p:sp>
        <p:nvSpPr>
          <p:cNvPr id="119811"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49263" y="457200"/>
            <a:ext cx="8229600" cy="1143000"/>
          </a:xfrm>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Implantable Cardioverter-Defibrillator Therapy Before Discharge</a:t>
            </a:r>
            <a:endParaRPr lang="en-US" sz="3600" smtClean="0">
              <a:ea typeface="ＭＳ Ｐゴシック" pitchFamily="1" charset="-128"/>
              <a:cs typeface="Geneva" pitchFamily="1" charset="0"/>
            </a:endParaRPr>
          </a:p>
        </p:txBody>
      </p:sp>
      <p:sp>
        <p:nvSpPr>
          <p:cNvPr id="120835" name="TextBox 3"/>
          <p:cNvSpPr txBox="1">
            <a:spLocks noChangeArrowheads="1"/>
          </p:cNvSpPr>
          <p:nvPr/>
        </p:nvSpPr>
        <p:spPr bwMode="auto">
          <a:xfrm>
            <a:off x="2028825" y="2543175"/>
            <a:ext cx="6781800" cy="1200150"/>
          </a:xfrm>
          <a:prstGeom prst="rect">
            <a:avLst/>
          </a:prstGeom>
          <a:noFill/>
          <a:ln w="9525">
            <a:noFill/>
            <a:miter lim="800000"/>
            <a:headEnd/>
            <a:tailEnd/>
          </a:ln>
        </p:spPr>
        <p:txBody>
          <a:bodyPr>
            <a:spAutoFit/>
          </a:bodyPr>
          <a:lstStyle/>
          <a:p>
            <a:r>
              <a:rPr lang="en-US"/>
              <a:t>ICD therapy is indicated before discharge in patients who develop sustained VT/VF more than 48 hours after STEMI, provided the arrhythmia is not due to transient or reversible ischemia, reinfarction, or metabolic abnormalities. </a:t>
            </a:r>
          </a:p>
        </p:txBody>
      </p:sp>
      <p:grpSp>
        <p:nvGrpSpPr>
          <p:cNvPr id="120836" name="Group 3"/>
          <p:cNvGrpSpPr>
            <a:grpSpLocks/>
          </p:cNvGrpSpPr>
          <p:nvPr/>
        </p:nvGrpSpPr>
        <p:grpSpPr bwMode="auto">
          <a:xfrm>
            <a:off x="317500" y="2339975"/>
            <a:ext cx="1216025" cy="942975"/>
            <a:chOff x="3810000" y="1524000"/>
            <a:chExt cx="1216025" cy="942975"/>
          </a:xfrm>
        </p:grpSpPr>
        <p:grpSp>
          <p:nvGrpSpPr>
            <p:cNvPr id="120837" name="Group 95"/>
            <p:cNvGrpSpPr>
              <a:grpSpLocks/>
            </p:cNvGrpSpPr>
            <p:nvPr/>
          </p:nvGrpSpPr>
          <p:grpSpPr bwMode="auto">
            <a:xfrm>
              <a:off x="3810000" y="1524000"/>
              <a:ext cx="1216025" cy="942975"/>
              <a:chOff x="3986" y="942"/>
              <a:chExt cx="766" cy="594"/>
            </a:xfrm>
          </p:grpSpPr>
          <p:sp>
            <p:nvSpPr>
              <p:cNvPr id="12083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084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084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084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084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2084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2084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2084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20838"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Assessment of Risk for SCD </a:t>
            </a:r>
            <a:endParaRPr lang="en-US" sz="3600" smtClean="0">
              <a:ea typeface="ＭＳ Ｐゴシック" pitchFamily="1" charset="-128"/>
              <a:cs typeface="Geneva" pitchFamily="1" charset="0"/>
            </a:endParaRPr>
          </a:p>
        </p:txBody>
      </p:sp>
      <p:sp>
        <p:nvSpPr>
          <p:cNvPr id="139267" name="TextBox 3"/>
          <p:cNvSpPr txBox="1">
            <a:spLocks noChangeArrowheads="1"/>
          </p:cNvSpPr>
          <p:nvPr/>
        </p:nvSpPr>
        <p:spPr bwMode="auto">
          <a:xfrm>
            <a:off x="2057400" y="2133600"/>
            <a:ext cx="6781800" cy="923925"/>
          </a:xfrm>
          <a:prstGeom prst="rect">
            <a:avLst/>
          </a:prstGeom>
          <a:noFill/>
          <a:ln w="9525">
            <a:noFill/>
            <a:miter lim="800000"/>
            <a:headEnd/>
            <a:tailEnd/>
          </a:ln>
        </p:spPr>
        <p:txBody>
          <a:bodyPr>
            <a:spAutoFit/>
          </a:bodyPr>
          <a:lstStyle/>
          <a:p>
            <a:r>
              <a:rPr lang="en-US"/>
              <a:t>Patients with an initially reduced LVEF who are possible candidates for ICD therapy should undergo reevaluation of LVEF 40 or more days after discharge. </a:t>
            </a:r>
          </a:p>
        </p:txBody>
      </p:sp>
      <p:grpSp>
        <p:nvGrpSpPr>
          <p:cNvPr id="2" name="Group 3"/>
          <p:cNvGrpSpPr>
            <a:grpSpLocks/>
          </p:cNvGrpSpPr>
          <p:nvPr/>
        </p:nvGrpSpPr>
        <p:grpSpPr bwMode="auto">
          <a:xfrm>
            <a:off x="304800" y="1981200"/>
            <a:ext cx="1216025" cy="942975"/>
            <a:chOff x="3810000" y="1524000"/>
            <a:chExt cx="1216025" cy="942975"/>
          </a:xfrm>
        </p:grpSpPr>
        <p:grpSp>
          <p:nvGrpSpPr>
            <p:cNvPr id="3" name="Group 95"/>
            <p:cNvGrpSpPr>
              <a:grpSpLocks/>
            </p:cNvGrpSpPr>
            <p:nvPr/>
          </p:nvGrpSpPr>
          <p:grpSpPr bwMode="auto">
            <a:xfrm>
              <a:off x="3810000" y="1524000"/>
              <a:ext cx="1216025" cy="942975"/>
              <a:chOff x="3986" y="942"/>
              <a:chExt cx="766" cy="594"/>
            </a:xfrm>
          </p:grpSpPr>
          <p:sp>
            <p:nvSpPr>
              <p:cNvPr id="13927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927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927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927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927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927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927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927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39270"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srcRect/>
          <a:stretch>
            <a:fillRect/>
          </a:stretch>
        </p:blipFill>
        <p:spPr bwMode="auto">
          <a:xfrm>
            <a:off x="0" y="1066800"/>
            <a:ext cx="9144000" cy="5287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990600" y="2498725"/>
            <a:ext cx="7239000" cy="19383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Bradycardia, AV Block, and Intraventricular Conduction Defects </a:t>
            </a:r>
          </a:p>
        </p:txBody>
      </p:sp>
      <p:sp>
        <p:nvSpPr>
          <p:cNvPr id="121859"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Pacing in STEMI</a:t>
            </a:r>
          </a:p>
        </p:txBody>
      </p:sp>
      <p:sp>
        <p:nvSpPr>
          <p:cNvPr id="122883"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Pacing in STEMI</a:t>
            </a:r>
            <a:endParaRPr lang="en-US" sz="3600" smtClean="0">
              <a:ea typeface="ＭＳ Ｐゴシック" pitchFamily="1" charset="-128"/>
              <a:cs typeface="Geneva" pitchFamily="1" charset="0"/>
            </a:endParaRPr>
          </a:p>
        </p:txBody>
      </p:sp>
      <p:sp>
        <p:nvSpPr>
          <p:cNvPr id="123907" name="TextBox 3"/>
          <p:cNvSpPr txBox="1">
            <a:spLocks noChangeArrowheads="1"/>
          </p:cNvSpPr>
          <p:nvPr/>
        </p:nvSpPr>
        <p:spPr bwMode="auto">
          <a:xfrm>
            <a:off x="2028825" y="2543175"/>
            <a:ext cx="6781800" cy="647700"/>
          </a:xfrm>
          <a:prstGeom prst="rect">
            <a:avLst/>
          </a:prstGeom>
          <a:noFill/>
          <a:ln w="9525">
            <a:noFill/>
            <a:miter lim="800000"/>
            <a:headEnd/>
            <a:tailEnd/>
          </a:ln>
        </p:spPr>
        <p:txBody>
          <a:bodyPr>
            <a:spAutoFit/>
          </a:bodyPr>
          <a:lstStyle/>
          <a:p>
            <a:r>
              <a:rPr lang="en-US"/>
              <a:t>Temporary pacing is indicated for symptomatic bradyarrhythmias unresponsive to medical treatment. </a:t>
            </a:r>
          </a:p>
        </p:txBody>
      </p:sp>
      <p:grpSp>
        <p:nvGrpSpPr>
          <p:cNvPr id="123908" name="Group 95"/>
          <p:cNvGrpSpPr>
            <a:grpSpLocks/>
          </p:cNvGrpSpPr>
          <p:nvPr/>
        </p:nvGrpSpPr>
        <p:grpSpPr bwMode="auto">
          <a:xfrm>
            <a:off x="317500" y="2360613"/>
            <a:ext cx="1216025" cy="942975"/>
            <a:chOff x="3986" y="942"/>
            <a:chExt cx="766" cy="594"/>
          </a:xfrm>
        </p:grpSpPr>
        <p:sp>
          <p:nvSpPr>
            <p:cNvPr id="12390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391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3911" name="Freeform 289"/>
            <p:cNvSpPr>
              <a:spLocks/>
            </p:cNvSpPr>
            <p:nvPr/>
          </p:nvSpPr>
          <p:spPr bwMode="auto">
            <a:xfrm>
              <a:off x="4032" y="1200"/>
              <a:ext cx="111" cy="246"/>
            </a:xfrm>
            <a:custGeom>
              <a:avLst/>
              <a:gdLst>
                <a:gd name="T0" fmla="*/ 4 w 136"/>
                <a:gd name="T1" fmla="*/ 34 h 270"/>
                <a:gd name="T2" fmla="*/ 3 w 136"/>
                <a:gd name="T3" fmla="*/ 42 h 270"/>
                <a:gd name="T4" fmla="*/ 3 w 136"/>
                <a:gd name="T5" fmla="*/ 46 h 270"/>
                <a:gd name="T6" fmla="*/ 2 w 136"/>
                <a:gd name="T7" fmla="*/ 50 h 270"/>
                <a:gd name="T8" fmla="*/ 2 w 136"/>
                <a:gd name="T9" fmla="*/ 51 h 270"/>
                <a:gd name="T10" fmla="*/ 2 w 136"/>
                <a:gd name="T11" fmla="*/ 50 h 270"/>
                <a:gd name="T12" fmla="*/ 2 w 136"/>
                <a:gd name="T13" fmla="*/ 49 h 270"/>
                <a:gd name="T14" fmla="*/ 2 w 136"/>
                <a:gd name="T15" fmla="*/ 46 h 270"/>
                <a:gd name="T16" fmla="*/ 2 w 136"/>
                <a:gd name="T17" fmla="*/ 44 h 270"/>
                <a:gd name="T18" fmla="*/ 2 w 136"/>
                <a:gd name="T19" fmla="*/ 40 h 270"/>
                <a:gd name="T20" fmla="*/ 2 w 136"/>
                <a:gd name="T21" fmla="*/ 35 h 270"/>
                <a:gd name="T22" fmla="*/ 1 w 136"/>
                <a:gd name="T23" fmla="*/ 29 h 270"/>
                <a:gd name="T24" fmla="*/ 0 w 136"/>
                <a:gd name="T25" fmla="*/ 22 h 270"/>
                <a:gd name="T26" fmla="*/ 2 w 136"/>
                <a:gd name="T27" fmla="*/ 14 h 270"/>
                <a:gd name="T28" fmla="*/ 2 w 136"/>
                <a:gd name="T29" fmla="*/ 8 h 270"/>
                <a:gd name="T30" fmla="*/ 2 w 136"/>
                <a:gd name="T31" fmla="*/ 5 h 270"/>
                <a:gd name="T32" fmla="*/ 2 w 136"/>
                <a:gd name="T33" fmla="*/ 4 h 270"/>
                <a:gd name="T34" fmla="*/ 2 w 136"/>
                <a:gd name="T35" fmla="*/ 0 h 270"/>
                <a:gd name="T36" fmla="*/ 2 w 136"/>
                <a:gd name="T37" fmla="*/ 3 h 270"/>
                <a:gd name="T38" fmla="*/ 2 w 136"/>
                <a:gd name="T39" fmla="*/ 5 h 270"/>
                <a:gd name="T40" fmla="*/ 3 w 136"/>
                <a:gd name="T41" fmla="*/ 5 h 270"/>
                <a:gd name="T42" fmla="*/ 3 w 136"/>
                <a:gd name="T43" fmla="*/ 9 h 270"/>
                <a:gd name="T44" fmla="*/ 4 w 136"/>
                <a:gd name="T45" fmla="*/ 14 h 270"/>
                <a:gd name="T46" fmla="*/ 2 w 136"/>
                <a:gd name="T47" fmla="*/ 17 h 270"/>
                <a:gd name="T48" fmla="*/ 2 w 136"/>
                <a:gd name="T49" fmla="*/ 15 h 270"/>
                <a:gd name="T50" fmla="*/ 2 w 136"/>
                <a:gd name="T51" fmla="*/ 13 h 270"/>
                <a:gd name="T52" fmla="*/ 2 w 136"/>
                <a:gd name="T53" fmla="*/ 12 h 270"/>
                <a:gd name="T54" fmla="*/ 2 w 136"/>
                <a:gd name="T55" fmla="*/ 12 h 270"/>
                <a:gd name="T56" fmla="*/ 2 w 136"/>
                <a:gd name="T57" fmla="*/ 13 h 270"/>
                <a:gd name="T58" fmla="*/ 2 w 136"/>
                <a:gd name="T59" fmla="*/ 14 h 270"/>
                <a:gd name="T60" fmla="*/ 2 w 136"/>
                <a:gd name="T61" fmla="*/ 17 h 270"/>
                <a:gd name="T62" fmla="*/ 2 w 136"/>
                <a:gd name="T63" fmla="*/ 21 h 270"/>
                <a:gd name="T64" fmla="*/ 2 w 136"/>
                <a:gd name="T65" fmla="*/ 25 h 270"/>
                <a:gd name="T66" fmla="*/ 2 w 136"/>
                <a:gd name="T67" fmla="*/ 31 h 270"/>
                <a:gd name="T68" fmla="*/ 2 w 136"/>
                <a:gd name="T69" fmla="*/ 35 h 270"/>
                <a:gd name="T70" fmla="*/ 2 w 136"/>
                <a:gd name="T71" fmla="*/ 37 h 270"/>
                <a:gd name="T72" fmla="*/ 2 w 136"/>
                <a:gd name="T73" fmla="*/ 38 h 270"/>
                <a:gd name="T74" fmla="*/ 2 w 136"/>
                <a:gd name="T75" fmla="*/ 38 h 270"/>
                <a:gd name="T76" fmla="*/ 2 w 136"/>
                <a:gd name="T77" fmla="*/ 38 h 270"/>
                <a:gd name="T78" fmla="*/ 2 w 136"/>
                <a:gd name="T79" fmla="*/ 38 h 270"/>
                <a:gd name="T80" fmla="*/ 2 w 136"/>
                <a:gd name="T81" fmla="*/ 37 h 270"/>
                <a:gd name="T82" fmla="*/ 2 w 136"/>
                <a:gd name="T83" fmla="*/ 32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12391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391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391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2391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2391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2391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0" y="914400"/>
            <a:ext cx="9144000" cy="5211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Pericarditis </a:t>
            </a:r>
          </a:p>
        </p:txBody>
      </p:sp>
      <p:sp>
        <p:nvSpPr>
          <p:cNvPr id="124931"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named.jpg"/>
          <p:cNvPicPr>
            <a:picLocks noGrp="1" noChangeAspect="1"/>
          </p:cNvPicPr>
          <p:nvPr>
            <p:ph idx="1"/>
          </p:nvPr>
        </p:nvPicPr>
        <p:blipFill>
          <a:blip r:embed="rId2"/>
          <a:stretch>
            <a:fillRect/>
          </a:stretch>
        </p:blipFill>
        <p:spPr>
          <a:xfrm>
            <a:off x="457200" y="0"/>
            <a:ext cx="8229600" cy="6858000"/>
          </a:xfr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990600" y="2498725"/>
            <a:ext cx="7239000" cy="132397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Management of Pericarditis After STEMI </a:t>
            </a:r>
          </a:p>
        </p:txBody>
      </p:sp>
      <p:sp>
        <p:nvSpPr>
          <p:cNvPr id="125955"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Management of Pericarditis After STEMI </a:t>
            </a:r>
            <a:endParaRPr lang="en-US" sz="3600" smtClean="0">
              <a:ea typeface="ＭＳ Ｐゴシック" pitchFamily="1" charset="-128"/>
              <a:cs typeface="Geneva" pitchFamily="1" charset="0"/>
            </a:endParaRPr>
          </a:p>
        </p:txBody>
      </p:sp>
      <p:sp>
        <p:nvSpPr>
          <p:cNvPr id="126979" name="TextBox 3"/>
          <p:cNvSpPr txBox="1">
            <a:spLocks noChangeArrowheads="1"/>
          </p:cNvSpPr>
          <p:nvPr/>
        </p:nvSpPr>
        <p:spPr bwMode="auto">
          <a:xfrm>
            <a:off x="2028825" y="2143125"/>
            <a:ext cx="6781800" cy="369888"/>
          </a:xfrm>
          <a:prstGeom prst="rect">
            <a:avLst/>
          </a:prstGeom>
          <a:noFill/>
          <a:ln w="9525">
            <a:noFill/>
            <a:miter lim="800000"/>
            <a:headEnd/>
            <a:tailEnd/>
          </a:ln>
        </p:spPr>
        <p:txBody>
          <a:bodyPr>
            <a:spAutoFit/>
          </a:bodyPr>
          <a:lstStyle/>
          <a:p>
            <a:r>
              <a:rPr lang="en-US"/>
              <a:t>Aspirin is recommended for treatment of pericarditis after STEMI.</a:t>
            </a:r>
          </a:p>
        </p:txBody>
      </p:sp>
      <p:sp>
        <p:nvSpPr>
          <p:cNvPr id="126980" name="TextBox 2"/>
          <p:cNvSpPr txBox="1">
            <a:spLocks noChangeArrowheads="1"/>
          </p:cNvSpPr>
          <p:nvPr/>
        </p:nvSpPr>
        <p:spPr bwMode="auto">
          <a:xfrm>
            <a:off x="2028825" y="4813300"/>
            <a:ext cx="6781800" cy="646113"/>
          </a:xfrm>
          <a:prstGeom prst="rect">
            <a:avLst/>
          </a:prstGeom>
          <a:noFill/>
          <a:ln w="9525">
            <a:noFill/>
            <a:miter lim="800000"/>
            <a:headEnd/>
            <a:tailEnd/>
          </a:ln>
        </p:spPr>
        <p:txBody>
          <a:bodyPr>
            <a:spAutoFit/>
          </a:bodyPr>
          <a:lstStyle/>
          <a:p>
            <a:r>
              <a:rPr lang="en-US"/>
              <a:t>Glucocorticoids and nonsteroidal antiinflammatory drugs </a:t>
            </a:r>
            <a:r>
              <a:rPr lang="en-US">
                <a:solidFill>
                  <a:srgbClr val="FF0000"/>
                </a:solidFill>
              </a:rPr>
              <a:t>are potentially harmful</a:t>
            </a:r>
            <a:r>
              <a:rPr lang="en-US"/>
              <a:t> for treatment of pericarditis after STEMI. </a:t>
            </a:r>
          </a:p>
        </p:txBody>
      </p:sp>
      <p:grpSp>
        <p:nvGrpSpPr>
          <p:cNvPr id="126981" name="Group 3"/>
          <p:cNvGrpSpPr>
            <a:grpSpLocks/>
          </p:cNvGrpSpPr>
          <p:nvPr/>
        </p:nvGrpSpPr>
        <p:grpSpPr bwMode="auto">
          <a:xfrm>
            <a:off x="293688" y="1992313"/>
            <a:ext cx="1216025" cy="942975"/>
            <a:chOff x="3810000" y="1524000"/>
            <a:chExt cx="1216025" cy="942975"/>
          </a:xfrm>
        </p:grpSpPr>
        <p:grpSp>
          <p:nvGrpSpPr>
            <p:cNvPr id="127006" name="Group 95"/>
            <p:cNvGrpSpPr>
              <a:grpSpLocks/>
            </p:cNvGrpSpPr>
            <p:nvPr/>
          </p:nvGrpSpPr>
          <p:grpSpPr bwMode="auto">
            <a:xfrm>
              <a:off x="3810000" y="1524000"/>
              <a:ext cx="1216025" cy="942975"/>
              <a:chOff x="3986" y="942"/>
              <a:chExt cx="766" cy="594"/>
            </a:xfrm>
          </p:grpSpPr>
          <p:sp>
            <p:nvSpPr>
              <p:cNvPr id="127008"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7009"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701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701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701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2701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2701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2701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27007"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126982" name="TextBox 1"/>
          <p:cNvSpPr txBox="1">
            <a:spLocks noChangeArrowheads="1"/>
          </p:cNvSpPr>
          <p:nvPr/>
        </p:nvSpPr>
        <p:spPr bwMode="auto">
          <a:xfrm>
            <a:off x="2028825" y="3446463"/>
            <a:ext cx="6781800" cy="922337"/>
          </a:xfrm>
          <a:prstGeom prst="rect">
            <a:avLst/>
          </a:prstGeom>
          <a:noFill/>
          <a:ln w="9525">
            <a:noFill/>
            <a:miter lim="800000"/>
            <a:headEnd/>
            <a:tailEnd/>
          </a:ln>
        </p:spPr>
        <p:txBody>
          <a:bodyPr>
            <a:spAutoFit/>
          </a:bodyPr>
          <a:lstStyle/>
          <a:p>
            <a:r>
              <a:rPr lang="en-US"/>
              <a:t>Administration of acetaminophen, colchicine, or narcotic analgesics may be reasonable if aspirin, even in higher doses, is not effective.</a:t>
            </a:r>
          </a:p>
        </p:txBody>
      </p:sp>
      <p:grpSp>
        <p:nvGrpSpPr>
          <p:cNvPr id="126983" name="Group 10"/>
          <p:cNvGrpSpPr>
            <a:grpSpLocks/>
          </p:cNvGrpSpPr>
          <p:nvPr/>
        </p:nvGrpSpPr>
        <p:grpSpPr bwMode="auto">
          <a:xfrm>
            <a:off x="319088" y="3278188"/>
            <a:ext cx="1216025" cy="942975"/>
            <a:chOff x="6705600" y="3810000"/>
            <a:chExt cx="1216025" cy="942975"/>
          </a:xfrm>
        </p:grpSpPr>
        <p:grpSp>
          <p:nvGrpSpPr>
            <p:cNvPr id="126996" name="Group 95"/>
            <p:cNvGrpSpPr>
              <a:grpSpLocks/>
            </p:cNvGrpSpPr>
            <p:nvPr/>
          </p:nvGrpSpPr>
          <p:grpSpPr bwMode="auto">
            <a:xfrm>
              <a:off x="6705600" y="3810000"/>
              <a:ext cx="1216025" cy="942975"/>
              <a:chOff x="3986" y="942"/>
              <a:chExt cx="766" cy="594"/>
            </a:xfrm>
          </p:grpSpPr>
          <p:sp>
            <p:nvSpPr>
              <p:cNvPr id="126998"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6999"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700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700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700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2700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2700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2700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26997"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grpSp>
        <p:nvGrpSpPr>
          <p:cNvPr id="126984" name="Group 6"/>
          <p:cNvGrpSpPr>
            <a:grpSpLocks/>
          </p:cNvGrpSpPr>
          <p:nvPr/>
        </p:nvGrpSpPr>
        <p:grpSpPr bwMode="auto">
          <a:xfrm>
            <a:off x="320675" y="4595813"/>
            <a:ext cx="1216025" cy="942975"/>
            <a:chOff x="3810000" y="4953000"/>
            <a:chExt cx="1216025" cy="942975"/>
          </a:xfrm>
        </p:grpSpPr>
        <p:grpSp>
          <p:nvGrpSpPr>
            <p:cNvPr id="126986" name="Group 95"/>
            <p:cNvGrpSpPr>
              <a:grpSpLocks/>
            </p:cNvGrpSpPr>
            <p:nvPr/>
          </p:nvGrpSpPr>
          <p:grpSpPr bwMode="auto">
            <a:xfrm>
              <a:off x="3810000" y="4953000"/>
              <a:ext cx="1216025" cy="942975"/>
              <a:chOff x="3986" y="942"/>
              <a:chExt cx="766" cy="594"/>
            </a:xfrm>
          </p:grpSpPr>
          <p:sp>
            <p:nvSpPr>
              <p:cNvPr id="126988"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6989"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699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699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2699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2699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2699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2699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26987" name="WordArt 622"/>
            <p:cNvSpPr>
              <a:spLocks noChangeArrowheads="1" noChangeShapeType="1" noTextEdit="1"/>
            </p:cNvSpPr>
            <p:nvPr/>
          </p:nvSpPr>
          <p:spPr bwMode="auto">
            <a:xfrm>
              <a:off x="4800600" y="5334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126985" name="TextBox 2"/>
          <p:cNvSpPr txBox="1">
            <a:spLocks noChangeArrowheads="1"/>
          </p:cNvSpPr>
          <p:nvPr/>
        </p:nvSpPr>
        <p:spPr bwMode="auto">
          <a:xfrm>
            <a:off x="595313" y="5538788"/>
            <a:ext cx="795337" cy="338137"/>
          </a:xfrm>
          <a:prstGeom prst="rect">
            <a:avLst/>
          </a:prstGeom>
          <a:noFill/>
          <a:ln w="9525">
            <a:noFill/>
            <a:miter lim="800000"/>
            <a:headEnd/>
            <a:tailEnd/>
          </a:ln>
        </p:spPr>
        <p:txBody>
          <a:bodyPr>
            <a:spAutoFit/>
          </a:bodyPr>
          <a:lstStyle/>
          <a:p>
            <a:r>
              <a:rPr lang="en-US" sz="1600"/>
              <a:t>Harm</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990600" y="2498725"/>
            <a:ext cx="7239000" cy="132397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Thromboembolic and Bleeding Complications  </a:t>
            </a:r>
          </a:p>
        </p:txBody>
      </p:sp>
      <p:sp>
        <p:nvSpPr>
          <p:cNvPr id="128003"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Anticoagulation</a:t>
            </a:r>
          </a:p>
        </p:txBody>
      </p:sp>
      <p:sp>
        <p:nvSpPr>
          <p:cNvPr id="129027"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Complications After STEMI</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Anticoagulation</a:t>
            </a:r>
            <a:endParaRPr lang="en-US" sz="3600" smtClean="0">
              <a:ea typeface="ＭＳ Ｐゴシック" pitchFamily="1" charset="-128"/>
              <a:cs typeface="Geneva" pitchFamily="1"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Anticoagulation</a:t>
            </a:r>
            <a:endParaRPr lang="en-US" sz="3600" smtClean="0">
              <a:ea typeface="ＭＳ Ｐゴシック" pitchFamily="1" charset="-128"/>
              <a:cs typeface="Geneva" pitchFamily="1" charset="0"/>
            </a:endParaRPr>
          </a:p>
        </p:txBody>
      </p:sp>
      <p:sp>
        <p:nvSpPr>
          <p:cNvPr id="131075" name="TextBox 3"/>
          <p:cNvSpPr txBox="1">
            <a:spLocks noChangeArrowheads="1"/>
          </p:cNvSpPr>
          <p:nvPr/>
        </p:nvSpPr>
        <p:spPr bwMode="auto">
          <a:xfrm>
            <a:off x="2028825" y="2143125"/>
            <a:ext cx="6781800" cy="1200150"/>
          </a:xfrm>
          <a:prstGeom prst="rect">
            <a:avLst/>
          </a:prstGeom>
          <a:noFill/>
          <a:ln w="9525">
            <a:noFill/>
            <a:miter lim="800000"/>
            <a:headEnd/>
            <a:tailEnd/>
          </a:ln>
        </p:spPr>
        <p:txBody>
          <a:bodyPr>
            <a:spAutoFit/>
          </a:bodyPr>
          <a:lstStyle/>
          <a:p>
            <a:r>
              <a:rPr lang="en-US"/>
              <a:t>Anticoagulant therapy with a vitamin K antagonist should be provided to patients with STEMI and atrial fibrillation with CHADS2* score greater than or equal to 2, mechanical heart valves, venous thromboembolism, or hypercoagulable disorder. </a:t>
            </a:r>
          </a:p>
        </p:txBody>
      </p:sp>
      <p:sp>
        <p:nvSpPr>
          <p:cNvPr id="131076" name="TextBox 2"/>
          <p:cNvSpPr txBox="1">
            <a:spLocks noChangeArrowheads="1"/>
          </p:cNvSpPr>
          <p:nvPr/>
        </p:nvSpPr>
        <p:spPr bwMode="auto">
          <a:xfrm>
            <a:off x="882650" y="4495800"/>
            <a:ext cx="7937500" cy="1384300"/>
          </a:xfrm>
          <a:prstGeom prst="rect">
            <a:avLst/>
          </a:prstGeom>
          <a:noFill/>
          <a:ln w="9525">
            <a:noFill/>
            <a:miter lim="800000"/>
            <a:headEnd/>
            <a:tailEnd/>
          </a:ln>
        </p:spPr>
        <p:txBody>
          <a:bodyPr>
            <a:spAutoFit/>
          </a:bodyPr>
          <a:lstStyle/>
          <a:p>
            <a:r>
              <a:rPr lang="en-US" sz="1400"/>
              <a:t>*CHADS2 (Congestive heart failure, Hypertension, Age ≥75 years, Diabetes mellitus, previous Stroke/transient ischemic attack (doubled risk weight)) score.</a:t>
            </a:r>
          </a:p>
          <a:p>
            <a:r>
              <a:rPr lang="en-US" sz="1400"/>
              <a:t>†Individual circumstances will vary and depend on the indications for triple therapy and the type of stent placed during PCI. After this initial treatment period, consider therapy with a vitamin K antagonist plus a single antiplatelet agent. For patients treated with fibrinolysis, consider triple therapy for 14 days, followed by a vitamin K antagonist plus a single antiplatelet agent.</a:t>
            </a:r>
          </a:p>
        </p:txBody>
      </p:sp>
      <p:sp>
        <p:nvSpPr>
          <p:cNvPr id="131077" name="TextBox 1"/>
          <p:cNvSpPr txBox="1">
            <a:spLocks noChangeArrowheads="1"/>
          </p:cNvSpPr>
          <p:nvPr/>
        </p:nvSpPr>
        <p:spPr bwMode="auto">
          <a:xfrm>
            <a:off x="2028825" y="3446463"/>
            <a:ext cx="6781800" cy="922337"/>
          </a:xfrm>
          <a:prstGeom prst="rect">
            <a:avLst/>
          </a:prstGeom>
          <a:noFill/>
          <a:ln w="9525">
            <a:noFill/>
            <a:miter lim="800000"/>
            <a:headEnd/>
            <a:tailEnd/>
          </a:ln>
        </p:spPr>
        <p:txBody>
          <a:bodyPr>
            <a:spAutoFit/>
          </a:bodyPr>
          <a:lstStyle/>
          <a:p>
            <a:r>
              <a:rPr lang="en-US"/>
              <a:t>The duration of triple-antithrombotic therapy with a vitamin K antagonist, aspirin, and a P2Y</a:t>
            </a:r>
            <a:r>
              <a:rPr lang="en-US" baseline="-25000"/>
              <a:t>12</a:t>
            </a:r>
            <a:r>
              <a:rPr lang="en-US"/>
              <a:t> receptor inhibitor should be minimized to the extent possible to limit the risk of bleeding.</a:t>
            </a:r>
            <a:r>
              <a:rPr lang="en-US" baseline="30000"/>
              <a:t>†</a:t>
            </a:r>
          </a:p>
        </p:txBody>
      </p:sp>
      <p:grpSp>
        <p:nvGrpSpPr>
          <p:cNvPr id="131078" name="Group 95"/>
          <p:cNvGrpSpPr>
            <a:grpSpLocks/>
          </p:cNvGrpSpPr>
          <p:nvPr/>
        </p:nvGrpSpPr>
        <p:grpSpPr bwMode="auto">
          <a:xfrm>
            <a:off x="277813" y="3295650"/>
            <a:ext cx="1216025" cy="942975"/>
            <a:chOff x="3986" y="942"/>
            <a:chExt cx="766" cy="594"/>
          </a:xfrm>
        </p:grpSpPr>
        <p:sp>
          <p:nvSpPr>
            <p:cNvPr id="13108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109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1091" name="Freeform 289"/>
            <p:cNvSpPr>
              <a:spLocks/>
            </p:cNvSpPr>
            <p:nvPr/>
          </p:nvSpPr>
          <p:spPr bwMode="auto">
            <a:xfrm>
              <a:off x="4032" y="1200"/>
              <a:ext cx="111" cy="246"/>
            </a:xfrm>
            <a:custGeom>
              <a:avLst/>
              <a:gdLst>
                <a:gd name="T0" fmla="*/ 4 w 136"/>
                <a:gd name="T1" fmla="*/ 34 h 270"/>
                <a:gd name="T2" fmla="*/ 3 w 136"/>
                <a:gd name="T3" fmla="*/ 42 h 270"/>
                <a:gd name="T4" fmla="*/ 3 w 136"/>
                <a:gd name="T5" fmla="*/ 46 h 270"/>
                <a:gd name="T6" fmla="*/ 2 w 136"/>
                <a:gd name="T7" fmla="*/ 50 h 270"/>
                <a:gd name="T8" fmla="*/ 2 w 136"/>
                <a:gd name="T9" fmla="*/ 51 h 270"/>
                <a:gd name="T10" fmla="*/ 2 w 136"/>
                <a:gd name="T11" fmla="*/ 50 h 270"/>
                <a:gd name="T12" fmla="*/ 2 w 136"/>
                <a:gd name="T13" fmla="*/ 49 h 270"/>
                <a:gd name="T14" fmla="*/ 2 w 136"/>
                <a:gd name="T15" fmla="*/ 46 h 270"/>
                <a:gd name="T16" fmla="*/ 2 w 136"/>
                <a:gd name="T17" fmla="*/ 44 h 270"/>
                <a:gd name="T18" fmla="*/ 2 w 136"/>
                <a:gd name="T19" fmla="*/ 40 h 270"/>
                <a:gd name="T20" fmla="*/ 2 w 136"/>
                <a:gd name="T21" fmla="*/ 35 h 270"/>
                <a:gd name="T22" fmla="*/ 1 w 136"/>
                <a:gd name="T23" fmla="*/ 29 h 270"/>
                <a:gd name="T24" fmla="*/ 0 w 136"/>
                <a:gd name="T25" fmla="*/ 22 h 270"/>
                <a:gd name="T26" fmla="*/ 2 w 136"/>
                <a:gd name="T27" fmla="*/ 14 h 270"/>
                <a:gd name="T28" fmla="*/ 2 w 136"/>
                <a:gd name="T29" fmla="*/ 8 h 270"/>
                <a:gd name="T30" fmla="*/ 2 w 136"/>
                <a:gd name="T31" fmla="*/ 5 h 270"/>
                <a:gd name="T32" fmla="*/ 2 w 136"/>
                <a:gd name="T33" fmla="*/ 4 h 270"/>
                <a:gd name="T34" fmla="*/ 2 w 136"/>
                <a:gd name="T35" fmla="*/ 0 h 270"/>
                <a:gd name="T36" fmla="*/ 2 w 136"/>
                <a:gd name="T37" fmla="*/ 3 h 270"/>
                <a:gd name="T38" fmla="*/ 2 w 136"/>
                <a:gd name="T39" fmla="*/ 5 h 270"/>
                <a:gd name="T40" fmla="*/ 3 w 136"/>
                <a:gd name="T41" fmla="*/ 5 h 270"/>
                <a:gd name="T42" fmla="*/ 3 w 136"/>
                <a:gd name="T43" fmla="*/ 9 h 270"/>
                <a:gd name="T44" fmla="*/ 4 w 136"/>
                <a:gd name="T45" fmla="*/ 14 h 270"/>
                <a:gd name="T46" fmla="*/ 2 w 136"/>
                <a:gd name="T47" fmla="*/ 17 h 270"/>
                <a:gd name="T48" fmla="*/ 2 w 136"/>
                <a:gd name="T49" fmla="*/ 15 h 270"/>
                <a:gd name="T50" fmla="*/ 2 w 136"/>
                <a:gd name="T51" fmla="*/ 13 h 270"/>
                <a:gd name="T52" fmla="*/ 2 w 136"/>
                <a:gd name="T53" fmla="*/ 12 h 270"/>
                <a:gd name="T54" fmla="*/ 2 w 136"/>
                <a:gd name="T55" fmla="*/ 12 h 270"/>
                <a:gd name="T56" fmla="*/ 2 w 136"/>
                <a:gd name="T57" fmla="*/ 13 h 270"/>
                <a:gd name="T58" fmla="*/ 2 w 136"/>
                <a:gd name="T59" fmla="*/ 14 h 270"/>
                <a:gd name="T60" fmla="*/ 2 w 136"/>
                <a:gd name="T61" fmla="*/ 17 h 270"/>
                <a:gd name="T62" fmla="*/ 2 w 136"/>
                <a:gd name="T63" fmla="*/ 21 h 270"/>
                <a:gd name="T64" fmla="*/ 2 w 136"/>
                <a:gd name="T65" fmla="*/ 25 h 270"/>
                <a:gd name="T66" fmla="*/ 2 w 136"/>
                <a:gd name="T67" fmla="*/ 31 h 270"/>
                <a:gd name="T68" fmla="*/ 2 w 136"/>
                <a:gd name="T69" fmla="*/ 35 h 270"/>
                <a:gd name="T70" fmla="*/ 2 w 136"/>
                <a:gd name="T71" fmla="*/ 37 h 270"/>
                <a:gd name="T72" fmla="*/ 2 w 136"/>
                <a:gd name="T73" fmla="*/ 38 h 270"/>
                <a:gd name="T74" fmla="*/ 2 w 136"/>
                <a:gd name="T75" fmla="*/ 38 h 270"/>
                <a:gd name="T76" fmla="*/ 2 w 136"/>
                <a:gd name="T77" fmla="*/ 38 h 270"/>
                <a:gd name="T78" fmla="*/ 2 w 136"/>
                <a:gd name="T79" fmla="*/ 38 h 270"/>
                <a:gd name="T80" fmla="*/ 2 w 136"/>
                <a:gd name="T81" fmla="*/ 37 h 270"/>
                <a:gd name="T82" fmla="*/ 2 w 136"/>
                <a:gd name="T83" fmla="*/ 32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13109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109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109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109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109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109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grpSp>
        <p:nvGrpSpPr>
          <p:cNvPr id="131079" name="Group 95"/>
          <p:cNvGrpSpPr>
            <a:grpSpLocks/>
          </p:cNvGrpSpPr>
          <p:nvPr/>
        </p:nvGrpSpPr>
        <p:grpSpPr bwMode="auto">
          <a:xfrm>
            <a:off x="276225" y="1933575"/>
            <a:ext cx="1216025" cy="942975"/>
            <a:chOff x="3986" y="942"/>
            <a:chExt cx="766" cy="594"/>
          </a:xfrm>
        </p:grpSpPr>
        <p:sp>
          <p:nvSpPr>
            <p:cNvPr id="13108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108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1082" name="Freeform 289"/>
            <p:cNvSpPr>
              <a:spLocks/>
            </p:cNvSpPr>
            <p:nvPr/>
          </p:nvSpPr>
          <p:spPr bwMode="auto">
            <a:xfrm>
              <a:off x="4032" y="1200"/>
              <a:ext cx="111" cy="246"/>
            </a:xfrm>
            <a:custGeom>
              <a:avLst/>
              <a:gdLst>
                <a:gd name="T0" fmla="*/ 4 w 136"/>
                <a:gd name="T1" fmla="*/ 34 h 270"/>
                <a:gd name="T2" fmla="*/ 3 w 136"/>
                <a:gd name="T3" fmla="*/ 42 h 270"/>
                <a:gd name="T4" fmla="*/ 3 w 136"/>
                <a:gd name="T5" fmla="*/ 46 h 270"/>
                <a:gd name="T6" fmla="*/ 2 w 136"/>
                <a:gd name="T7" fmla="*/ 50 h 270"/>
                <a:gd name="T8" fmla="*/ 2 w 136"/>
                <a:gd name="T9" fmla="*/ 51 h 270"/>
                <a:gd name="T10" fmla="*/ 2 w 136"/>
                <a:gd name="T11" fmla="*/ 50 h 270"/>
                <a:gd name="T12" fmla="*/ 2 w 136"/>
                <a:gd name="T13" fmla="*/ 49 h 270"/>
                <a:gd name="T14" fmla="*/ 2 w 136"/>
                <a:gd name="T15" fmla="*/ 46 h 270"/>
                <a:gd name="T16" fmla="*/ 2 w 136"/>
                <a:gd name="T17" fmla="*/ 44 h 270"/>
                <a:gd name="T18" fmla="*/ 2 w 136"/>
                <a:gd name="T19" fmla="*/ 40 h 270"/>
                <a:gd name="T20" fmla="*/ 2 w 136"/>
                <a:gd name="T21" fmla="*/ 35 h 270"/>
                <a:gd name="T22" fmla="*/ 1 w 136"/>
                <a:gd name="T23" fmla="*/ 29 h 270"/>
                <a:gd name="T24" fmla="*/ 0 w 136"/>
                <a:gd name="T25" fmla="*/ 22 h 270"/>
                <a:gd name="T26" fmla="*/ 2 w 136"/>
                <a:gd name="T27" fmla="*/ 14 h 270"/>
                <a:gd name="T28" fmla="*/ 2 w 136"/>
                <a:gd name="T29" fmla="*/ 8 h 270"/>
                <a:gd name="T30" fmla="*/ 2 w 136"/>
                <a:gd name="T31" fmla="*/ 5 h 270"/>
                <a:gd name="T32" fmla="*/ 2 w 136"/>
                <a:gd name="T33" fmla="*/ 4 h 270"/>
                <a:gd name="T34" fmla="*/ 2 w 136"/>
                <a:gd name="T35" fmla="*/ 0 h 270"/>
                <a:gd name="T36" fmla="*/ 2 w 136"/>
                <a:gd name="T37" fmla="*/ 3 h 270"/>
                <a:gd name="T38" fmla="*/ 2 w 136"/>
                <a:gd name="T39" fmla="*/ 5 h 270"/>
                <a:gd name="T40" fmla="*/ 3 w 136"/>
                <a:gd name="T41" fmla="*/ 5 h 270"/>
                <a:gd name="T42" fmla="*/ 3 w 136"/>
                <a:gd name="T43" fmla="*/ 9 h 270"/>
                <a:gd name="T44" fmla="*/ 4 w 136"/>
                <a:gd name="T45" fmla="*/ 14 h 270"/>
                <a:gd name="T46" fmla="*/ 2 w 136"/>
                <a:gd name="T47" fmla="*/ 17 h 270"/>
                <a:gd name="T48" fmla="*/ 2 w 136"/>
                <a:gd name="T49" fmla="*/ 15 h 270"/>
                <a:gd name="T50" fmla="*/ 2 w 136"/>
                <a:gd name="T51" fmla="*/ 13 h 270"/>
                <a:gd name="T52" fmla="*/ 2 w 136"/>
                <a:gd name="T53" fmla="*/ 12 h 270"/>
                <a:gd name="T54" fmla="*/ 2 w 136"/>
                <a:gd name="T55" fmla="*/ 12 h 270"/>
                <a:gd name="T56" fmla="*/ 2 w 136"/>
                <a:gd name="T57" fmla="*/ 13 h 270"/>
                <a:gd name="T58" fmla="*/ 2 w 136"/>
                <a:gd name="T59" fmla="*/ 14 h 270"/>
                <a:gd name="T60" fmla="*/ 2 w 136"/>
                <a:gd name="T61" fmla="*/ 17 h 270"/>
                <a:gd name="T62" fmla="*/ 2 w 136"/>
                <a:gd name="T63" fmla="*/ 21 h 270"/>
                <a:gd name="T64" fmla="*/ 2 w 136"/>
                <a:gd name="T65" fmla="*/ 25 h 270"/>
                <a:gd name="T66" fmla="*/ 2 w 136"/>
                <a:gd name="T67" fmla="*/ 31 h 270"/>
                <a:gd name="T68" fmla="*/ 2 w 136"/>
                <a:gd name="T69" fmla="*/ 35 h 270"/>
                <a:gd name="T70" fmla="*/ 2 w 136"/>
                <a:gd name="T71" fmla="*/ 37 h 270"/>
                <a:gd name="T72" fmla="*/ 2 w 136"/>
                <a:gd name="T73" fmla="*/ 38 h 270"/>
                <a:gd name="T74" fmla="*/ 2 w 136"/>
                <a:gd name="T75" fmla="*/ 38 h 270"/>
                <a:gd name="T76" fmla="*/ 2 w 136"/>
                <a:gd name="T77" fmla="*/ 38 h 270"/>
                <a:gd name="T78" fmla="*/ 2 w 136"/>
                <a:gd name="T79" fmla="*/ 38 h 270"/>
                <a:gd name="T80" fmla="*/ 2 w 136"/>
                <a:gd name="T81" fmla="*/ 37 h 270"/>
                <a:gd name="T82" fmla="*/ 2 w 136"/>
                <a:gd name="T83" fmla="*/ 32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13108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108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108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108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108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108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Anticoagulation</a:t>
            </a:r>
            <a:endParaRPr lang="en-US" sz="3600" smtClean="0">
              <a:ea typeface="ＭＳ Ｐゴシック" pitchFamily="1" charset="-128"/>
              <a:cs typeface="Geneva" pitchFamily="1" charset="0"/>
            </a:endParaRPr>
          </a:p>
        </p:txBody>
      </p:sp>
      <p:sp>
        <p:nvSpPr>
          <p:cNvPr id="132099" name="TextBox 3"/>
          <p:cNvSpPr txBox="1">
            <a:spLocks noChangeArrowheads="1"/>
          </p:cNvSpPr>
          <p:nvPr/>
        </p:nvSpPr>
        <p:spPr bwMode="auto">
          <a:xfrm>
            <a:off x="2028825" y="2143125"/>
            <a:ext cx="6781800" cy="646113"/>
          </a:xfrm>
          <a:prstGeom prst="rect">
            <a:avLst/>
          </a:prstGeom>
          <a:noFill/>
          <a:ln w="9525">
            <a:noFill/>
            <a:miter lim="800000"/>
            <a:headEnd/>
            <a:tailEnd/>
          </a:ln>
        </p:spPr>
        <p:txBody>
          <a:bodyPr>
            <a:spAutoFit/>
          </a:bodyPr>
          <a:lstStyle/>
          <a:p>
            <a:r>
              <a:rPr lang="en-US"/>
              <a:t>Anticoagulant therapy with a vitamin K antagonist is reasonable for patients with STEMI and asymptomatic LV mural thrombi. </a:t>
            </a:r>
          </a:p>
        </p:txBody>
      </p:sp>
      <p:sp>
        <p:nvSpPr>
          <p:cNvPr id="132100" name="TextBox 2"/>
          <p:cNvSpPr txBox="1">
            <a:spLocks noChangeArrowheads="1"/>
          </p:cNvSpPr>
          <p:nvPr/>
        </p:nvSpPr>
        <p:spPr bwMode="auto">
          <a:xfrm>
            <a:off x="2057400" y="4724400"/>
            <a:ext cx="6781800" cy="923925"/>
          </a:xfrm>
          <a:prstGeom prst="rect">
            <a:avLst/>
          </a:prstGeom>
          <a:noFill/>
          <a:ln w="9525">
            <a:noFill/>
            <a:miter lim="800000"/>
            <a:headEnd/>
            <a:tailEnd/>
          </a:ln>
        </p:spPr>
        <p:txBody>
          <a:bodyPr>
            <a:spAutoFit/>
          </a:bodyPr>
          <a:lstStyle/>
          <a:p>
            <a:r>
              <a:rPr lang="en-US"/>
              <a:t>Targeting vitamin K antagonist therapy to a lower international normalized ratio (e.g., 2.0 to 2.5) might be considered in patients with STEMI who are receiving DAPT. </a:t>
            </a:r>
          </a:p>
        </p:txBody>
      </p:sp>
      <p:sp>
        <p:nvSpPr>
          <p:cNvPr id="132101" name="TextBox 1"/>
          <p:cNvSpPr txBox="1">
            <a:spLocks noChangeArrowheads="1"/>
          </p:cNvSpPr>
          <p:nvPr/>
        </p:nvSpPr>
        <p:spPr bwMode="auto">
          <a:xfrm>
            <a:off x="2028825" y="3446463"/>
            <a:ext cx="6781800" cy="646112"/>
          </a:xfrm>
          <a:prstGeom prst="rect">
            <a:avLst/>
          </a:prstGeom>
          <a:noFill/>
          <a:ln w="9525">
            <a:noFill/>
            <a:miter lim="800000"/>
            <a:headEnd/>
            <a:tailEnd/>
          </a:ln>
        </p:spPr>
        <p:txBody>
          <a:bodyPr>
            <a:spAutoFit/>
          </a:bodyPr>
          <a:lstStyle/>
          <a:p>
            <a:r>
              <a:rPr lang="en-US"/>
              <a:t>Anticoagulant therapy may be considered for patients with STEMI and anterior-apical akinesis or dyskinesis. </a:t>
            </a:r>
            <a:endParaRPr lang="en-US" baseline="30000"/>
          </a:p>
        </p:txBody>
      </p:sp>
      <p:grpSp>
        <p:nvGrpSpPr>
          <p:cNvPr id="132102" name="Group 9"/>
          <p:cNvGrpSpPr>
            <a:grpSpLocks/>
          </p:cNvGrpSpPr>
          <p:nvPr/>
        </p:nvGrpSpPr>
        <p:grpSpPr bwMode="auto">
          <a:xfrm>
            <a:off x="276225" y="1916113"/>
            <a:ext cx="1216025" cy="942975"/>
            <a:chOff x="6705600" y="2667000"/>
            <a:chExt cx="1216025" cy="942975"/>
          </a:xfrm>
        </p:grpSpPr>
        <p:grpSp>
          <p:nvGrpSpPr>
            <p:cNvPr id="132125" name="Group 95"/>
            <p:cNvGrpSpPr>
              <a:grpSpLocks/>
            </p:cNvGrpSpPr>
            <p:nvPr/>
          </p:nvGrpSpPr>
          <p:grpSpPr bwMode="auto">
            <a:xfrm>
              <a:off x="6705600" y="2667000"/>
              <a:ext cx="1216025" cy="942975"/>
              <a:chOff x="3986" y="942"/>
              <a:chExt cx="766" cy="594"/>
            </a:xfrm>
          </p:grpSpPr>
          <p:sp>
            <p:nvSpPr>
              <p:cNvPr id="13212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2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2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3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3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213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213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213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32126" name="Freeform 289"/>
            <p:cNvSpPr>
              <a:spLocks/>
            </p:cNvSpPr>
            <p:nvPr/>
          </p:nvSpPr>
          <p:spPr bwMode="auto">
            <a:xfrm>
              <a:off x="7086600" y="3048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grpSp>
        <p:nvGrpSpPr>
          <p:cNvPr id="132103" name="Group 10"/>
          <p:cNvGrpSpPr>
            <a:grpSpLocks/>
          </p:cNvGrpSpPr>
          <p:nvPr/>
        </p:nvGrpSpPr>
        <p:grpSpPr bwMode="auto">
          <a:xfrm>
            <a:off x="279400" y="3259138"/>
            <a:ext cx="1216025" cy="942975"/>
            <a:chOff x="6705600" y="3810000"/>
            <a:chExt cx="1216025" cy="942975"/>
          </a:xfrm>
        </p:grpSpPr>
        <p:grpSp>
          <p:nvGrpSpPr>
            <p:cNvPr id="132115" name="Group 95"/>
            <p:cNvGrpSpPr>
              <a:grpSpLocks/>
            </p:cNvGrpSpPr>
            <p:nvPr/>
          </p:nvGrpSpPr>
          <p:grpSpPr bwMode="auto">
            <a:xfrm>
              <a:off x="6705600" y="3810000"/>
              <a:ext cx="1216025" cy="942975"/>
              <a:chOff x="3986" y="942"/>
              <a:chExt cx="766" cy="594"/>
            </a:xfrm>
          </p:grpSpPr>
          <p:sp>
            <p:nvSpPr>
              <p:cNvPr id="13211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1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1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2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2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212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212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212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32116"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grpSp>
        <p:nvGrpSpPr>
          <p:cNvPr id="132104" name="Group 10"/>
          <p:cNvGrpSpPr>
            <a:grpSpLocks/>
          </p:cNvGrpSpPr>
          <p:nvPr/>
        </p:nvGrpSpPr>
        <p:grpSpPr bwMode="auto">
          <a:xfrm>
            <a:off x="304800" y="4572000"/>
            <a:ext cx="1216025" cy="942975"/>
            <a:chOff x="6705600" y="3810000"/>
            <a:chExt cx="1216025" cy="942975"/>
          </a:xfrm>
        </p:grpSpPr>
        <p:grpSp>
          <p:nvGrpSpPr>
            <p:cNvPr id="132105" name="Group 95"/>
            <p:cNvGrpSpPr>
              <a:grpSpLocks/>
            </p:cNvGrpSpPr>
            <p:nvPr/>
          </p:nvGrpSpPr>
          <p:grpSpPr bwMode="auto">
            <a:xfrm>
              <a:off x="6705600" y="3810000"/>
              <a:ext cx="1216025" cy="942975"/>
              <a:chOff x="3986" y="942"/>
              <a:chExt cx="766" cy="594"/>
            </a:xfrm>
          </p:grpSpPr>
          <p:sp>
            <p:nvSpPr>
              <p:cNvPr id="13210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0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0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1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211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211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211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211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32106"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990600" y="2498725"/>
            <a:ext cx="7239000" cy="131127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Posthospitalization Plan of Care</a:t>
            </a:r>
          </a:p>
        </p:txBody>
      </p:sp>
      <p:sp>
        <p:nvSpPr>
          <p:cNvPr id="140291" name="Rectangle 3"/>
          <p:cNvSpPr>
            <a:spLocks noChangeArrowheads="1"/>
          </p:cNvSpPr>
          <p:nvPr/>
        </p:nvSpPr>
        <p:spPr bwMode="auto">
          <a:xfrm>
            <a:off x="0" y="371475"/>
            <a:ext cx="9144000" cy="579438"/>
          </a:xfrm>
          <a:prstGeom prst="rect">
            <a:avLst/>
          </a:prstGeom>
          <a:solidFill>
            <a:schemeClr val="accent2"/>
          </a:solidFill>
          <a:ln w="9525">
            <a:solidFill>
              <a:schemeClr val="accent2"/>
            </a:solidFill>
            <a:miter lim="800000"/>
            <a:headEnd/>
            <a:tailEnd/>
          </a:ln>
        </p:spPr>
        <p:txBody>
          <a:bodyPr>
            <a:spAutoFit/>
          </a:bodyPr>
          <a:lstStyle/>
          <a:p>
            <a:pPr algn="ctr">
              <a:lnSpc>
                <a:spcPct val="80000"/>
              </a:lnSpc>
            </a:pPr>
            <a:r>
              <a:rPr lang="en-US" sz="3800" b="1">
                <a:solidFill>
                  <a:schemeClr val="bg1"/>
                </a:solidFill>
                <a:latin typeface="Garamond" pitchFamily="1" charset="0"/>
              </a:rPr>
              <a:t>Guideline for STEMI</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Posthospitalization Plan of Care </a:t>
            </a:r>
            <a:endParaRPr lang="en-US" sz="3600" smtClean="0">
              <a:ea typeface="ＭＳ Ｐゴシック" pitchFamily="1" charset="-128"/>
              <a:cs typeface="Geneva" pitchFamily="1" charset="0"/>
            </a:endParaRPr>
          </a:p>
        </p:txBody>
      </p:sp>
      <p:sp>
        <p:nvSpPr>
          <p:cNvPr id="141315" name="TextBox 3"/>
          <p:cNvSpPr txBox="1">
            <a:spLocks noChangeArrowheads="1"/>
          </p:cNvSpPr>
          <p:nvPr/>
        </p:nvSpPr>
        <p:spPr bwMode="auto">
          <a:xfrm>
            <a:off x="2133600" y="2209800"/>
            <a:ext cx="6781800" cy="923925"/>
          </a:xfrm>
          <a:prstGeom prst="rect">
            <a:avLst/>
          </a:prstGeom>
          <a:noFill/>
          <a:ln w="9525">
            <a:noFill/>
            <a:miter lim="800000"/>
            <a:headEnd/>
            <a:tailEnd/>
          </a:ln>
        </p:spPr>
        <p:txBody>
          <a:bodyPr>
            <a:spAutoFit/>
          </a:bodyPr>
          <a:lstStyle/>
          <a:p>
            <a:r>
              <a:rPr lang="en-US"/>
              <a:t>Posthospital systems of care designed to prevent hospital readmissions should be used to facilitate the transition to effective, coordinated outpatient care for all patients with STEMI. </a:t>
            </a:r>
          </a:p>
        </p:txBody>
      </p:sp>
      <p:grpSp>
        <p:nvGrpSpPr>
          <p:cNvPr id="141316" name="Group 3"/>
          <p:cNvGrpSpPr>
            <a:grpSpLocks/>
          </p:cNvGrpSpPr>
          <p:nvPr/>
        </p:nvGrpSpPr>
        <p:grpSpPr bwMode="auto">
          <a:xfrm>
            <a:off x="304800" y="2057400"/>
            <a:ext cx="1216025" cy="942975"/>
            <a:chOff x="3810000" y="1524000"/>
            <a:chExt cx="1216025" cy="942975"/>
          </a:xfrm>
        </p:grpSpPr>
        <p:grpSp>
          <p:nvGrpSpPr>
            <p:cNvPr id="141329" name="Group 95"/>
            <p:cNvGrpSpPr>
              <a:grpSpLocks/>
            </p:cNvGrpSpPr>
            <p:nvPr/>
          </p:nvGrpSpPr>
          <p:grpSpPr bwMode="auto">
            <a:xfrm>
              <a:off x="3810000" y="1524000"/>
              <a:ext cx="1216025" cy="942975"/>
              <a:chOff x="3986" y="942"/>
              <a:chExt cx="766" cy="594"/>
            </a:xfrm>
          </p:grpSpPr>
          <p:sp>
            <p:nvSpPr>
              <p:cNvPr id="14133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133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133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133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133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4133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4133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4133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41330"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141317" name="TextBox 14"/>
          <p:cNvSpPr txBox="1">
            <a:spLocks noChangeArrowheads="1"/>
          </p:cNvSpPr>
          <p:nvPr/>
        </p:nvSpPr>
        <p:spPr bwMode="auto">
          <a:xfrm>
            <a:off x="2133600" y="3962400"/>
            <a:ext cx="6705600" cy="646113"/>
          </a:xfrm>
          <a:prstGeom prst="rect">
            <a:avLst/>
          </a:prstGeom>
          <a:noFill/>
          <a:ln w="9525">
            <a:noFill/>
            <a:miter lim="800000"/>
            <a:headEnd/>
            <a:tailEnd/>
          </a:ln>
        </p:spPr>
        <p:txBody>
          <a:bodyPr>
            <a:spAutoFit/>
          </a:bodyPr>
          <a:lstStyle/>
          <a:p>
            <a:r>
              <a:rPr lang="en-US"/>
              <a:t>Exercise-based cardiac rehabilitation/secondary prevention programs are recommended for patients with STEMI. </a:t>
            </a:r>
          </a:p>
        </p:txBody>
      </p:sp>
      <p:grpSp>
        <p:nvGrpSpPr>
          <p:cNvPr id="141318" name="Group 3"/>
          <p:cNvGrpSpPr>
            <a:grpSpLocks/>
          </p:cNvGrpSpPr>
          <p:nvPr/>
        </p:nvGrpSpPr>
        <p:grpSpPr bwMode="auto">
          <a:xfrm>
            <a:off x="304800" y="3733800"/>
            <a:ext cx="1216025" cy="942975"/>
            <a:chOff x="3810000" y="1524000"/>
            <a:chExt cx="1216025" cy="942975"/>
          </a:xfrm>
        </p:grpSpPr>
        <p:grpSp>
          <p:nvGrpSpPr>
            <p:cNvPr id="141319" name="Group 95"/>
            <p:cNvGrpSpPr>
              <a:grpSpLocks/>
            </p:cNvGrpSpPr>
            <p:nvPr/>
          </p:nvGrpSpPr>
          <p:grpSpPr bwMode="auto">
            <a:xfrm>
              <a:off x="3810000" y="1524000"/>
              <a:ext cx="1216025" cy="942975"/>
              <a:chOff x="3986" y="942"/>
              <a:chExt cx="766" cy="594"/>
            </a:xfrm>
          </p:grpSpPr>
          <p:sp>
            <p:nvSpPr>
              <p:cNvPr id="14132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132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132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132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132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4132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4132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4132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41320"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449263" y="457200"/>
            <a:ext cx="8229600" cy="1143000"/>
          </a:xfrm>
        </p:spPr>
        <p:txBody>
          <a:bodyPr/>
          <a:lstStyle/>
          <a:p>
            <a:r>
              <a:rPr lang="en-US" sz="3600" b="1" smtClean="0">
                <a:solidFill>
                  <a:schemeClr val="accent2"/>
                </a:solidFill>
                <a:ea typeface="ＭＳ Ｐゴシック" pitchFamily="1" charset="-128"/>
                <a:cs typeface="Arial Unicode MS" pitchFamily="1" charset="0"/>
              </a:rPr>
              <a:t>Posthospitalization Plan of Care </a:t>
            </a:r>
            <a:endParaRPr lang="en-US" sz="3600" smtClean="0">
              <a:ea typeface="ＭＳ Ｐゴシック" pitchFamily="1" charset="-128"/>
              <a:cs typeface="Geneva" pitchFamily="1" charset="0"/>
            </a:endParaRPr>
          </a:p>
        </p:txBody>
      </p:sp>
      <p:sp>
        <p:nvSpPr>
          <p:cNvPr id="142339" name="TextBox 3"/>
          <p:cNvSpPr txBox="1">
            <a:spLocks noChangeArrowheads="1"/>
          </p:cNvSpPr>
          <p:nvPr/>
        </p:nvSpPr>
        <p:spPr bwMode="auto">
          <a:xfrm>
            <a:off x="2133600" y="2133600"/>
            <a:ext cx="6781800" cy="1477963"/>
          </a:xfrm>
          <a:prstGeom prst="rect">
            <a:avLst/>
          </a:prstGeom>
          <a:noFill/>
          <a:ln w="9525">
            <a:noFill/>
            <a:miter lim="800000"/>
            <a:headEnd/>
            <a:tailEnd/>
          </a:ln>
        </p:spPr>
        <p:txBody>
          <a:bodyPr>
            <a:spAutoFit/>
          </a:bodyPr>
          <a:lstStyle/>
          <a:p>
            <a:r>
              <a:rPr lang="en-US"/>
              <a:t>A clear, detailed, and evidence-based plan of care that promotes medication adherence, timely follow-up with the healthcare team, appropriate dietary and physical activities, and compliance with interventions for secondary prevention should be provided to patients with STEMI. </a:t>
            </a:r>
          </a:p>
        </p:txBody>
      </p:sp>
      <p:sp>
        <p:nvSpPr>
          <p:cNvPr id="142340" name="TextBox 14"/>
          <p:cNvSpPr txBox="1">
            <a:spLocks noChangeArrowheads="1"/>
          </p:cNvSpPr>
          <p:nvPr/>
        </p:nvSpPr>
        <p:spPr bwMode="auto">
          <a:xfrm>
            <a:off x="2133600" y="4343400"/>
            <a:ext cx="6705600" cy="646113"/>
          </a:xfrm>
          <a:prstGeom prst="rect">
            <a:avLst/>
          </a:prstGeom>
          <a:noFill/>
          <a:ln w="9525">
            <a:noFill/>
            <a:miter lim="800000"/>
            <a:headEnd/>
            <a:tailEnd/>
          </a:ln>
        </p:spPr>
        <p:txBody>
          <a:bodyPr>
            <a:spAutoFit/>
          </a:bodyPr>
          <a:lstStyle/>
          <a:p>
            <a:r>
              <a:rPr lang="en-US"/>
              <a:t>Encouragement and advice to stop smoking and to avoid secondhand smoke should be provided to patients with STEMI. </a:t>
            </a:r>
          </a:p>
        </p:txBody>
      </p:sp>
      <p:grpSp>
        <p:nvGrpSpPr>
          <p:cNvPr id="142341" name="Group 2"/>
          <p:cNvGrpSpPr>
            <a:grpSpLocks/>
          </p:cNvGrpSpPr>
          <p:nvPr/>
        </p:nvGrpSpPr>
        <p:grpSpPr bwMode="auto">
          <a:xfrm>
            <a:off x="304800" y="4191000"/>
            <a:ext cx="1216025" cy="942975"/>
            <a:chOff x="1143000" y="1524000"/>
            <a:chExt cx="1216025" cy="942975"/>
          </a:xfrm>
        </p:grpSpPr>
        <p:grpSp>
          <p:nvGrpSpPr>
            <p:cNvPr id="142352" name="Group 95"/>
            <p:cNvGrpSpPr>
              <a:grpSpLocks/>
            </p:cNvGrpSpPr>
            <p:nvPr/>
          </p:nvGrpSpPr>
          <p:grpSpPr bwMode="auto">
            <a:xfrm>
              <a:off x="1143000" y="1524000"/>
              <a:ext cx="1216025" cy="942975"/>
              <a:chOff x="3986" y="942"/>
              <a:chExt cx="766" cy="594"/>
            </a:xfrm>
          </p:grpSpPr>
          <p:sp>
            <p:nvSpPr>
              <p:cNvPr id="142354"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2355"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2356"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2357"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2358"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42359"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42360"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42361"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42353"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grpSp>
        <p:nvGrpSpPr>
          <p:cNvPr id="142342" name="Group 95"/>
          <p:cNvGrpSpPr>
            <a:grpSpLocks/>
          </p:cNvGrpSpPr>
          <p:nvPr/>
        </p:nvGrpSpPr>
        <p:grpSpPr bwMode="auto">
          <a:xfrm>
            <a:off x="304800" y="1981200"/>
            <a:ext cx="1216025" cy="942975"/>
            <a:chOff x="3986" y="942"/>
            <a:chExt cx="766" cy="594"/>
          </a:xfrm>
        </p:grpSpPr>
        <p:sp>
          <p:nvSpPr>
            <p:cNvPr id="14234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234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2345" name="Freeform 289"/>
            <p:cNvSpPr>
              <a:spLocks/>
            </p:cNvSpPr>
            <p:nvPr/>
          </p:nvSpPr>
          <p:spPr bwMode="auto">
            <a:xfrm>
              <a:off x="4032" y="1200"/>
              <a:ext cx="111" cy="246"/>
            </a:xfrm>
            <a:custGeom>
              <a:avLst/>
              <a:gdLst>
                <a:gd name="T0" fmla="*/ 2 w 136"/>
                <a:gd name="T1" fmla="*/ 28 h 270"/>
                <a:gd name="T2" fmla="*/ 2 w 136"/>
                <a:gd name="T3" fmla="*/ 35 h 270"/>
                <a:gd name="T4" fmla="*/ 2 w 136"/>
                <a:gd name="T5" fmla="*/ 38 h 270"/>
                <a:gd name="T6" fmla="*/ 2 w 136"/>
                <a:gd name="T7" fmla="*/ 42 h 270"/>
                <a:gd name="T8" fmla="*/ 2 w 136"/>
                <a:gd name="T9" fmla="*/ 42 h 270"/>
                <a:gd name="T10" fmla="*/ 2 w 136"/>
                <a:gd name="T11" fmla="*/ 42 h 270"/>
                <a:gd name="T12" fmla="*/ 2 w 136"/>
                <a:gd name="T13" fmla="*/ 41 h 270"/>
                <a:gd name="T14" fmla="*/ 2 w 136"/>
                <a:gd name="T15" fmla="*/ 38 h 270"/>
                <a:gd name="T16" fmla="*/ 2 w 136"/>
                <a:gd name="T17" fmla="*/ 36 h 270"/>
                <a:gd name="T18" fmla="*/ 2 w 136"/>
                <a:gd name="T19" fmla="*/ 33 h 270"/>
                <a:gd name="T20" fmla="*/ 2 w 136"/>
                <a:gd name="T21" fmla="*/ 29 h 270"/>
                <a:gd name="T22" fmla="*/ 1 w 136"/>
                <a:gd name="T23" fmla="*/ 24 h 270"/>
                <a:gd name="T24" fmla="*/ 0 w 136"/>
                <a:gd name="T25" fmla="*/ 18 h 270"/>
                <a:gd name="T26" fmla="*/ 2 w 136"/>
                <a:gd name="T27" fmla="*/ 12 h 270"/>
                <a:gd name="T28" fmla="*/ 2 w 136"/>
                <a:gd name="T29" fmla="*/ 6 h 270"/>
                <a:gd name="T30" fmla="*/ 2 w 136"/>
                <a:gd name="T31" fmla="*/ 5 h 270"/>
                <a:gd name="T32" fmla="*/ 2 w 136"/>
                <a:gd name="T33" fmla="*/ 4 h 270"/>
                <a:gd name="T34" fmla="*/ 2 w 136"/>
                <a:gd name="T35" fmla="*/ 0 h 270"/>
                <a:gd name="T36" fmla="*/ 2 w 136"/>
                <a:gd name="T37" fmla="*/ 3 h 270"/>
                <a:gd name="T38" fmla="*/ 2 w 136"/>
                <a:gd name="T39" fmla="*/ 5 h 270"/>
                <a:gd name="T40" fmla="*/ 2 w 136"/>
                <a:gd name="T41" fmla="*/ 5 h 270"/>
                <a:gd name="T42" fmla="*/ 2 w 136"/>
                <a:gd name="T43" fmla="*/ 7 h 270"/>
                <a:gd name="T44" fmla="*/ 2 w 136"/>
                <a:gd name="T45" fmla="*/ 12 h 270"/>
                <a:gd name="T46" fmla="*/ 2 w 136"/>
                <a:gd name="T47" fmla="*/ 14 h 270"/>
                <a:gd name="T48" fmla="*/ 2 w 136"/>
                <a:gd name="T49" fmla="*/ 13 h 270"/>
                <a:gd name="T50" fmla="*/ 2 w 136"/>
                <a:gd name="T51" fmla="*/ 11 h 270"/>
                <a:gd name="T52" fmla="*/ 2 w 136"/>
                <a:gd name="T53" fmla="*/ 10 h 270"/>
                <a:gd name="T54" fmla="*/ 2 w 136"/>
                <a:gd name="T55" fmla="*/ 10 h 270"/>
                <a:gd name="T56" fmla="*/ 2 w 136"/>
                <a:gd name="T57" fmla="*/ 11 h 270"/>
                <a:gd name="T58" fmla="*/ 2 w 136"/>
                <a:gd name="T59" fmla="*/ 12 h 270"/>
                <a:gd name="T60" fmla="*/ 2 w 136"/>
                <a:gd name="T61" fmla="*/ 14 h 270"/>
                <a:gd name="T62" fmla="*/ 2 w 136"/>
                <a:gd name="T63" fmla="*/ 17 h 270"/>
                <a:gd name="T64" fmla="*/ 2 w 136"/>
                <a:gd name="T65" fmla="*/ 21 h 270"/>
                <a:gd name="T66" fmla="*/ 2 w 136"/>
                <a:gd name="T67" fmla="*/ 26 h 270"/>
                <a:gd name="T68" fmla="*/ 2 w 136"/>
                <a:gd name="T69" fmla="*/ 29 h 270"/>
                <a:gd name="T70" fmla="*/ 2 w 136"/>
                <a:gd name="T71" fmla="*/ 31 h 270"/>
                <a:gd name="T72" fmla="*/ 2 w 136"/>
                <a:gd name="T73" fmla="*/ 32 h 270"/>
                <a:gd name="T74" fmla="*/ 2 w 136"/>
                <a:gd name="T75" fmla="*/ 32 h 270"/>
                <a:gd name="T76" fmla="*/ 2 w 136"/>
                <a:gd name="T77" fmla="*/ 32 h 270"/>
                <a:gd name="T78" fmla="*/ 2 w 136"/>
                <a:gd name="T79" fmla="*/ 32 h 270"/>
                <a:gd name="T80" fmla="*/ 2 w 136"/>
                <a:gd name="T81" fmla="*/ 31 h 270"/>
                <a:gd name="T82" fmla="*/ 2 w 136"/>
                <a:gd name="T83" fmla="*/ 26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142346"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2347"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42348"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42349"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42350"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42351"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solidFill>
                  <a:srgbClr val="C00000"/>
                </a:solidFill>
              </a:rPr>
              <a:t>ACTION registry score</a:t>
            </a:r>
          </a:p>
        </p:txBody>
      </p:sp>
      <p:sp>
        <p:nvSpPr>
          <p:cNvPr id="3" name="Content Placeholder 2"/>
          <p:cNvSpPr>
            <a:spLocks noGrp="1"/>
          </p:cNvSpPr>
          <p:nvPr>
            <p:ph idx="1"/>
          </p:nvPr>
        </p:nvSpPr>
        <p:spPr/>
        <p:txBody>
          <a:bodyPr rtlCol="0">
            <a:normAutofit/>
          </a:bodyPr>
          <a:lstStyle/>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The Acute Coronary Treatment and Intervention Outcomes Network (ACTION) - predict in-hospital mortality following STEMI and NSTEMI . </a:t>
            </a: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Data from </a:t>
            </a:r>
            <a:r>
              <a:rPr lang="en-US" sz="2000" b="1" dirty="0" smtClean="0">
                <a:latin typeface="Times New Roman" pitchFamily="18" charset="0"/>
                <a:cs typeface="Times New Roman" pitchFamily="18" charset="0"/>
              </a:rPr>
              <a:t>243,440</a:t>
            </a:r>
            <a:r>
              <a:rPr lang="en-US" sz="2000" dirty="0" smtClean="0">
                <a:latin typeface="Times New Roman" pitchFamily="18" charset="0"/>
                <a:cs typeface="Times New Roman" pitchFamily="18" charset="0"/>
              </a:rPr>
              <a:t> patients showed - </a:t>
            </a:r>
            <a:r>
              <a:rPr lang="en-US" sz="2000" i="1" u="sng" dirty="0" smtClean="0">
                <a:effectLst>
                  <a:outerShdw blurRad="38100" dist="38100" dir="2700000" algn="tl">
                    <a:srgbClr val="000000">
                      <a:alpha val="43137"/>
                    </a:srgbClr>
                  </a:outerShdw>
                </a:effectLst>
                <a:latin typeface="Times New Roman" pitchFamily="18" charset="0"/>
                <a:cs typeface="Times New Roman" pitchFamily="18" charset="0"/>
              </a:rPr>
              <a:t>Greater Heart Rate, Lower Systolic Blood Pressure, Life-threatening Presentations (Cardiac Arrest, </a:t>
            </a:r>
            <a:r>
              <a:rPr lang="en-US" sz="2000" i="1" u="sng" dirty="0" err="1" smtClean="0">
                <a:effectLst>
                  <a:outerShdw blurRad="38100" dist="38100" dir="2700000" algn="tl">
                    <a:srgbClr val="000000">
                      <a:alpha val="43137"/>
                    </a:srgbClr>
                  </a:outerShdw>
                </a:effectLst>
                <a:latin typeface="Times New Roman" pitchFamily="18" charset="0"/>
                <a:cs typeface="Times New Roman" pitchFamily="18" charset="0"/>
              </a:rPr>
              <a:t>Cardiogenic</a:t>
            </a:r>
            <a:r>
              <a:rPr lang="en-US" sz="2000" i="1" u="sng" dirty="0" smtClean="0">
                <a:effectLst>
                  <a:outerShdw blurRad="38100" dist="38100" dir="2700000" algn="tl">
                    <a:srgbClr val="000000">
                      <a:alpha val="43137"/>
                    </a:srgbClr>
                  </a:outerShdw>
                </a:effectLst>
                <a:latin typeface="Times New Roman" pitchFamily="18" charset="0"/>
                <a:cs typeface="Times New Roman" pitchFamily="18" charset="0"/>
              </a:rPr>
              <a:t> Shock, Or Heart Failure), STEMI At Presentation, Lower </a:t>
            </a:r>
            <a:r>
              <a:rPr lang="en-US" sz="2000" i="1" u="sng" dirty="0" err="1" smtClean="0">
                <a:effectLst>
                  <a:outerShdw blurRad="38100" dist="38100" dir="2700000" algn="tl">
                    <a:srgbClr val="000000">
                      <a:alpha val="43137"/>
                    </a:srgbClr>
                  </a:outerShdw>
                </a:effectLst>
                <a:latin typeface="Times New Roman" pitchFamily="18" charset="0"/>
                <a:cs typeface="Times New Roman" pitchFamily="18" charset="0"/>
              </a:rPr>
              <a:t>Creatinine</a:t>
            </a:r>
            <a:r>
              <a:rPr lang="en-US" sz="2000" i="1" u="sng" dirty="0" smtClean="0">
                <a:effectLst>
                  <a:outerShdw blurRad="38100" dist="38100" dir="2700000" algn="tl">
                    <a:srgbClr val="000000">
                      <a:alpha val="43137"/>
                    </a:srgbClr>
                  </a:outerShdw>
                </a:effectLst>
                <a:latin typeface="Times New Roman" pitchFamily="18" charset="0"/>
                <a:cs typeface="Times New Roman" pitchFamily="18" charset="0"/>
              </a:rPr>
              <a:t> Clearance, And Higher </a:t>
            </a:r>
            <a:r>
              <a:rPr lang="en-US" sz="2000" i="1" u="sng" dirty="0" err="1" smtClean="0">
                <a:effectLst>
                  <a:outerShdw blurRad="38100" dist="38100" dir="2700000" algn="tl">
                    <a:srgbClr val="000000">
                      <a:alpha val="43137"/>
                    </a:srgbClr>
                  </a:outerShdw>
                </a:effectLst>
                <a:latin typeface="Times New Roman" pitchFamily="18" charset="0"/>
                <a:cs typeface="Times New Roman" pitchFamily="18" charset="0"/>
              </a:rPr>
              <a:t>Troponin</a:t>
            </a:r>
            <a:r>
              <a:rPr lang="en-US" sz="2000" dirty="0" smtClean="0">
                <a:latin typeface="Times New Roman" pitchFamily="18" charset="0"/>
                <a:cs typeface="Times New Roman" pitchFamily="18" charset="0"/>
              </a:rPr>
              <a:t> Values were associated with death during the hospitalization. </a:t>
            </a: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Likely to be most helpful for persons with moderate to severe disease and reflects more contemporary experience than TIMI or GRACE. </a:t>
            </a:r>
          </a:p>
          <a:p>
            <a:pPr algn="just" fontAlgn="auto">
              <a:lnSpc>
                <a:spcPct val="150000"/>
              </a:lnSpc>
              <a:spcAft>
                <a:spcPts val="0"/>
              </a:spcAft>
              <a:buFont typeface="Arial" pitchFamily="34" charset="0"/>
              <a:buChar char="•"/>
              <a:defRPr/>
            </a:pPr>
            <a:endParaRPr lang="en-US"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7010400"/>
          </a:xfrm>
          <a:solidFill>
            <a:schemeClr val="accent1">
              <a:lumMod val="60000"/>
              <a:lumOff val="40000"/>
            </a:schemeClr>
          </a:solidFill>
          <a:effectLst>
            <a:glow rad="139700">
              <a:schemeClr val="accent2">
                <a:satMod val="175000"/>
                <a:alpha val="40000"/>
              </a:schemeClr>
            </a:glow>
          </a:effec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buNone/>
            </a:pPr>
            <a:endParaRPr lang="en-US"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buNone/>
            </a:pPr>
            <a:r>
              <a:rPr lang="en-US"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pPr>
              <a:buNone/>
            </a:pPr>
            <a:r>
              <a:rPr lang="en-US"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THANK YOU</a:t>
            </a:r>
            <a:endPar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solidFill>
                  <a:srgbClr val="C00000"/>
                </a:solidFill>
              </a:rPr>
              <a:t>Zwolle primary PCI index </a:t>
            </a:r>
          </a:p>
        </p:txBody>
      </p:sp>
      <p:sp>
        <p:nvSpPr>
          <p:cNvPr id="3" name="Content Placeholder 2"/>
          <p:cNvSpPr>
            <a:spLocks noGrp="1"/>
          </p:cNvSpPr>
          <p:nvPr>
            <p:ph idx="1"/>
          </p:nvPr>
        </p:nvSpPr>
        <p:spPr/>
        <p:txBody>
          <a:bodyPr rtlCol="0">
            <a:normAutofit/>
          </a:bodyPr>
          <a:lstStyle/>
          <a:p>
            <a:pPr algn="just" fontAlgn="auto">
              <a:lnSpc>
                <a:spcPct val="200000"/>
              </a:lnSpc>
              <a:spcAft>
                <a:spcPts val="0"/>
              </a:spcAft>
              <a:buFont typeface="Arial" pitchFamily="34" charset="0"/>
              <a:buChar char="•"/>
              <a:defRPr/>
            </a:pPr>
            <a:r>
              <a:rPr lang="en-US" sz="2000" dirty="0" smtClean="0">
                <a:latin typeface="Times New Roman" pitchFamily="18" charset="0"/>
                <a:cs typeface="Times New Roman" pitchFamily="18" charset="0"/>
              </a:rPr>
              <a:t>A risk index based upon a </a:t>
            </a:r>
            <a:r>
              <a:rPr lang="en-US" sz="2000" dirty="0" smtClean="0">
                <a:solidFill>
                  <a:srgbClr val="7030A0"/>
                </a:solidFill>
                <a:latin typeface="Times New Roman" pitchFamily="18" charset="0"/>
                <a:cs typeface="Times New Roman" pitchFamily="18" charset="0"/>
              </a:rPr>
              <a:t>primary PCI </a:t>
            </a:r>
            <a:r>
              <a:rPr lang="en-US" sz="2000" dirty="0" smtClean="0">
                <a:latin typeface="Times New Roman" pitchFamily="18" charset="0"/>
                <a:cs typeface="Times New Roman" pitchFamily="18" charset="0"/>
              </a:rPr>
              <a:t>population was developed in Zwolle, the Netherlands from data on </a:t>
            </a:r>
            <a:r>
              <a:rPr lang="en-US" sz="2000" b="1" dirty="0" smtClean="0">
                <a:latin typeface="Times New Roman" pitchFamily="18" charset="0"/>
                <a:cs typeface="Times New Roman" pitchFamily="18" charset="0"/>
              </a:rPr>
              <a:t>1791</a:t>
            </a:r>
            <a:r>
              <a:rPr lang="en-US" sz="2000" dirty="0" smtClean="0">
                <a:latin typeface="Times New Roman" pitchFamily="18" charset="0"/>
                <a:cs typeface="Times New Roman" pitchFamily="18" charset="0"/>
              </a:rPr>
              <a:t> patients between </a:t>
            </a:r>
            <a:r>
              <a:rPr lang="en-US" sz="2000" b="1" dirty="0" smtClean="0">
                <a:latin typeface="Times New Roman" pitchFamily="18" charset="0"/>
                <a:cs typeface="Times New Roman" pitchFamily="18" charset="0"/>
              </a:rPr>
              <a:t>1994 and 2001</a:t>
            </a:r>
            <a:r>
              <a:rPr lang="en-US" sz="2000" dirty="0" smtClean="0">
                <a:latin typeface="Times New Roman" pitchFamily="18" charset="0"/>
                <a:cs typeface="Times New Roman" pitchFamily="18" charset="0"/>
              </a:rPr>
              <a:t>. </a:t>
            </a:r>
          </a:p>
          <a:p>
            <a:pPr algn="just" fontAlgn="auto">
              <a:lnSpc>
                <a:spcPct val="200000"/>
              </a:lnSpc>
              <a:spcAft>
                <a:spcPts val="0"/>
              </a:spcAft>
              <a:buFont typeface="Arial" pitchFamily="34" charset="0"/>
              <a:buChar char="•"/>
              <a:defRPr/>
            </a:pPr>
            <a:r>
              <a:rPr lang="en-US" sz="2000" dirty="0" smtClean="0">
                <a:latin typeface="Times New Roman" pitchFamily="18" charset="0"/>
                <a:cs typeface="Times New Roman" pitchFamily="18" charset="0"/>
              </a:rPr>
              <a:t>Significant independent risk factors for 30-day mortality.</a:t>
            </a:r>
          </a:p>
          <a:p>
            <a:pPr algn="just" fontAlgn="auto">
              <a:lnSpc>
                <a:spcPct val="200000"/>
              </a:lnSpc>
              <a:spcAft>
                <a:spcPts val="0"/>
              </a:spcAft>
              <a:buFont typeface="Arial" pitchFamily="34" charset="0"/>
              <a:buChar char="•"/>
              <a:defRPr/>
            </a:pPr>
            <a:r>
              <a:rPr lang="en-US" sz="2000" dirty="0" smtClean="0">
                <a:latin typeface="Times New Roman" pitchFamily="18" charset="0"/>
                <a:cs typeface="Times New Roman" pitchFamily="18" charset="0"/>
              </a:rPr>
              <a:t> The risk index was validated in an additional group of </a:t>
            </a:r>
            <a:r>
              <a:rPr lang="en-US" sz="2000" b="1" dirty="0" smtClean="0">
                <a:latin typeface="Times New Roman" pitchFamily="18" charset="0"/>
                <a:cs typeface="Times New Roman" pitchFamily="18" charset="0"/>
              </a:rPr>
              <a:t>747</a:t>
            </a:r>
            <a:r>
              <a:rPr lang="en-US" sz="2000" dirty="0" smtClean="0">
                <a:latin typeface="Times New Roman" pitchFamily="18" charset="0"/>
                <a:cs typeface="Times New Roman" pitchFamily="18" charset="0"/>
              </a:rPr>
              <a:t> patients with similar characteristics treated with primary PCI between </a:t>
            </a:r>
            <a:r>
              <a:rPr lang="en-US" sz="2000" b="1" dirty="0" smtClean="0">
                <a:latin typeface="Times New Roman" pitchFamily="18" charset="0"/>
                <a:cs typeface="Times New Roman" pitchFamily="18" charset="0"/>
              </a:rPr>
              <a:t>2001 and 2003</a:t>
            </a:r>
            <a:r>
              <a:rPr lang="en-US" sz="2000"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pic>
        <p:nvPicPr>
          <p:cNvPr id="17411" name="Picture 2" descr="C:\Users\AkshayD\Desktop\1.jpg"/>
          <p:cNvPicPr>
            <a:picLocks noGrp="1" noChangeAspect="1" noChangeArrowheads="1"/>
          </p:cNvPicPr>
          <p:nvPr>
            <p:ph idx="1"/>
          </p:nvPr>
        </p:nvPicPr>
        <p:blipFill>
          <a:blip r:embed="rId2"/>
          <a:srcRect/>
          <a:stretch>
            <a:fillRect/>
          </a:stretch>
        </p:blipFill>
        <p:spPr>
          <a:xfrm>
            <a:off x="0" y="1447800"/>
            <a:ext cx="4419600" cy="5410200"/>
          </a:xfrm>
          <a:ln w="28575">
            <a:solidFill>
              <a:schemeClr val="tx1"/>
            </a:solidFill>
          </a:ln>
        </p:spPr>
      </p:pic>
      <p:sp>
        <p:nvSpPr>
          <p:cNvPr id="17412" name="Rectangle 7"/>
          <p:cNvSpPr>
            <a:spLocks noChangeArrowheads="1"/>
          </p:cNvSpPr>
          <p:nvPr/>
        </p:nvSpPr>
        <p:spPr bwMode="auto">
          <a:xfrm>
            <a:off x="4724400" y="1447800"/>
            <a:ext cx="3962400" cy="3194721"/>
          </a:xfrm>
          <a:prstGeom prst="rect">
            <a:avLst/>
          </a:prstGeom>
          <a:noFill/>
          <a:ln w="9525">
            <a:noFill/>
            <a:miter lim="800000"/>
            <a:headEnd/>
            <a:tailEnd/>
          </a:ln>
        </p:spPr>
        <p:txBody>
          <a:bodyPr wrap="square">
            <a:spAutoFit/>
          </a:bodyPr>
          <a:lstStyle/>
          <a:p>
            <a:pPr marL="342900" indent="-342900" algn="just">
              <a:spcBef>
                <a:spcPct val="20000"/>
              </a:spcBef>
              <a:buFont typeface="Wingdings" pitchFamily="2" charset="2"/>
              <a:buChar char="q"/>
            </a:pPr>
            <a:r>
              <a:rPr lang="en-US" dirty="0"/>
              <a:t>The Zwolle index generates a risk score, on a scale of </a:t>
            </a:r>
            <a:r>
              <a:rPr lang="en-US" dirty="0">
                <a:effectLst>
                  <a:outerShdw blurRad="38100" dist="38100" dir="2700000" algn="tl">
                    <a:srgbClr val="000000">
                      <a:alpha val="43137"/>
                    </a:srgbClr>
                  </a:outerShdw>
                </a:effectLst>
              </a:rPr>
              <a:t>0 to </a:t>
            </a:r>
            <a:r>
              <a:rPr lang="en-US" dirty="0" smtClean="0">
                <a:effectLst>
                  <a:outerShdw blurRad="38100" dist="38100" dir="2700000" algn="tl">
                    <a:srgbClr val="000000">
                      <a:alpha val="43137"/>
                    </a:srgbClr>
                  </a:outerShdw>
                </a:effectLst>
              </a:rPr>
              <a:t>16</a:t>
            </a:r>
          </a:p>
          <a:p>
            <a:pPr marL="342900" indent="-342900" algn="just">
              <a:spcBef>
                <a:spcPct val="20000"/>
              </a:spcBef>
              <a:buFont typeface="Wingdings" pitchFamily="2" charset="2"/>
              <a:buChar char="q"/>
            </a:pPr>
            <a:endParaRPr lang="en-US" dirty="0"/>
          </a:p>
          <a:p>
            <a:pPr marL="342900" indent="-342900" algn="just">
              <a:spcBef>
                <a:spcPct val="20000"/>
              </a:spcBef>
              <a:buFont typeface="Wingdings" pitchFamily="2" charset="2"/>
              <a:buChar char="q"/>
            </a:pPr>
            <a:endParaRPr lang="en-US" dirty="0"/>
          </a:p>
          <a:p>
            <a:pPr marL="342900" indent="-342900" algn="just">
              <a:spcBef>
                <a:spcPct val="20000"/>
              </a:spcBef>
              <a:buFont typeface="Wingdings" pitchFamily="2" charset="2"/>
              <a:buChar char="q"/>
            </a:pPr>
            <a:r>
              <a:rPr lang="en-US" dirty="0"/>
              <a:t>Score </a:t>
            </a:r>
            <a:r>
              <a:rPr lang="en-US" dirty="0">
                <a:effectLst>
                  <a:outerShdw blurRad="38100" dist="38100" dir="2700000" algn="tl">
                    <a:srgbClr val="000000">
                      <a:alpha val="43137"/>
                    </a:srgbClr>
                  </a:outerShdw>
                </a:effectLst>
              </a:rPr>
              <a:t>0 to 3</a:t>
            </a:r>
            <a:r>
              <a:rPr lang="en-US" dirty="0"/>
              <a:t>: Low risk &amp; can be discharged</a:t>
            </a:r>
          </a:p>
          <a:p>
            <a:pPr marL="342900" indent="-342900" algn="just">
              <a:spcBef>
                <a:spcPct val="20000"/>
              </a:spcBef>
              <a:buFont typeface="Wingdings" pitchFamily="2" charset="2"/>
              <a:buChar char="q"/>
            </a:pPr>
            <a:endParaRPr lang="en-US" dirty="0" smtClean="0"/>
          </a:p>
          <a:p>
            <a:pPr marL="342900" indent="-342900" algn="just">
              <a:spcBef>
                <a:spcPct val="20000"/>
              </a:spcBef>
              <a:buFont typeface="Wingdings" pitchFamily="2" charset="2"/>
              <a:buChar char="q"/>
            </a:pPr>
            <a:endParaRPr lang="en-US" dirty="0"/>
          </a:p>
          <a:p>
            <a:pPr marL="342900" indent="-342900" algn="just">
              <a:spcBef>
                <a:spcPct val="20000"/>
              </a:spcBef>
              <a:buFont typeface="Wingdings" pitchFamily="2" charset="2"/>
              <a:buChar char="q"/>
            </a:pPr>
            <a:r>
              <a:rPr lang="en-US" dirty="0"/>
              <a:t>Score </a:t>
            </a:r>
            <a:r>
              <a:rPr lang="en-US" dirty="0">
                <a:effectLst>
                  <a:outerShdw blurRad="38100" dist="38100" dir="2700000" algn="tl">
                    <a:srgbClr val="000000">
                      <a:alpha val="43137"/>
                    </a:srgbClr>
                  </a:outerShdw>
                </a:effectLst>
              </a:rPr>
              <a:t>4 or more</a:t>
            </a:r>
            <a:r>
              <a:rPr lang="en-US" dirty="0"/>
              <a:t>: Are considered as high-risk category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solidFill>
                  <a:srgbClr val="C00000"/>
                </a:solidFill>
              </a:rPr>
              <a:t>CADILLAC risk score</a:t>
            </a:r>
          </a:p>
        </p:txBody>
      </p:sp>
      <p:pic>
        <p:nvPicPr>
          <p:cNvPr id="18435" name="Picture 2"/>
          <p:cNvPicPr>
            <a:picLocks noGrp="1" noChangeAspect="1" noChangeArrowheads="1"/>
          </p:cNvPicPr>
          <p:nvPr>
            <p:ph idx="1"/>
          </p:nvPr>
        </p:nvPicPr>
        <p:blipFill>
          <a:blip r:embed="rId3"/>
          <a:srcRect/>
          <a:stretch>
            <a:fillRect/>
          </a:stretch>
        </p:blipFill>
        <p:spPr>
          <a:xfrm>
            <a:off x="457200" y="1295400"/>
            <a:ext cx="8229600" cy="52578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pic>
        <p:nvPicPr>
          <p:cNvPr id="19459" name="Picture 2"/>
          <p:cNvPicPr>
            <a:picLocks noGrp="1" noChangeAspect="1" noChangeArrowheads="1"/>
          </p:cNvPicPr>
          <p:nvPr>
            <p:ph idx="1"/>
          </p:nvPr>
        </p:nvPicPr>
        <p:blipFill>
          <a:blip r:embed="rId2"/>
          <a:srcRect/>
          <a:stretch>
            <a:fillRect/>
          </a:stretch>
        </p:blipFill>
        <p:spPr>
          <a:xfrm>
            <a:off x="0" y="914400"/>
            <a:ext cx="9144000" cy="55626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b="1" dirty="0" smtClean="0">
                <a:solidFill>
                  <a:srgbClr val="C00000"/>
                </a:solidFill>
              </a:rPr>
              <a:t>INTRODUCTION</a:t>
            </a:r>
          </a:p>
        </p:txBody>
      </p:sp>
      <p:sp>
        <p:nvSpPr>
          <p:cNvPr id="3" name="Content Placeholder 2"/>
          <p:cNvSpPr>
            <a:spLocks noGrp="1"/>
          </p:cNvSpPr>
          <p:nvPr>
            <p:ph idx="1"/>
          </p:nvPr>
        </p:nvSpPr>
        <p:spPr/>
        <p:txBody>
          <a:bodyPr rtlCol="0">
            <a:normAutofit/>
          </a:bodyPr>
          <a:lstStyle/>
          <a:p>
            <a:pPr algn="just" fontAlgn="auto">
              <a:lnSpc>
                <a:spcPct val="150000"/>
              </a:lnSpc>
              <a:spcAft>
                <a:spcPts val="0"/>
              </a:spcAft>
              <a:buFont typeface="Arial" pitchFamily="34" charset="0"/>
              <a:buChar char="•"/>
              <a:defRPr/>
            </a:pPr>
            <a:r>
              <a:rPr lang="en-US" sz="2400" dirty="0" smtClean="0">
                <a:latin typeface="Times New Roman" pitchFamily="18" charset="0"/>
                <a:cs typeface="Times New Roman" pitchFamily="18" charset="0"/>
              </a:rPr>
              <a:t>All patients with ST-elevation myocardial infarction (STEMI) should undergo </a:t>
            </a:r>
            <a:r>
              <a:rPr lang="en-US" sz="2400" dirty="0" smtClean="0">
                <a:latin typeface="Times New Roman" pitchFamily="18" charset="0"/>
                <a:cs typeface="Times New Roman" pitchFamily="18" charset="0"/>
              </a:rPr>
              <a:t>risk </a:t>
            </a:r>
            <a:r>
              <a:rPr lang="en-US" sz="2400" dirty="0" smtClean="0">
                <a:latin typeface="Times New Roman" pitchFamily="18" charset="0"/>
                <a:cs typeface="Times New Roman" pitchFamily="18" charset="0"/>
              </a:rPr>
              <a:t>stratification soon after presentation. </a:t>
            </a:r>
          </a:p>
          <a:p>
            <a:pPr algn="just" fontAlgn="auto">
              <a:lnSpc>
                <a:spcPct val="150000"/>
              </a:lnSpc>
              <a:spcAft>
                <a:spcPts val="0"/>
              </a:spcAft>
              <a:buFont typeface="Arial" pitchFamily="34" charset="0"/>
              <a:buChar char="•"/>
              <a:defRPr/>
            </a:pPr>
            <a:r>
              <a:rPr lang="en-US" sz="2400" dirty="0" smtClean="0">
                <a:latin typeface="Times New Roman" pitchFamily="18" charset="0"/>
                <a:cs typeface="Times New Roman" pitchFamily="18" charset="0"/>
              </a:rPr>
              <a:t>Early risk stratification provides the patient and family with some sense of what the future holds. </a:t>
            </a:r>
          </a:p>
          <a:p>
            <a:pPr algn="just" fontAlgn="auto">
              <a:lnSpc>
                <a:spcPct val="150000"/>
              </a:lnSpc>
              <a:spcAft>
                <a:spcPts val="0"/>
              </a:spcAft>
              <a:buFont typeface="Arial" pitchFamily="34" charset="0"/>
              <a:buChar char="•"/>
              <a:defRPr/>
            </a:pPr>
            <a:r>
              <a:rPr lang="en-US" sz="2400" dirty="0" smtClean="0">
                <a:latin typeface="Times New Roman" pitchFamily="18" charset="0"/>
                <a:cs typeface="Times New Roman" pitchFamily="18" charset="0"/>
              </a:rPr>
              <a:t>Late risk stratification attempts to identify patients who are at increased risk for late arrhythmic or non arrhythmic death.</a:t>
            </a:r>
          </a:p>
          <a:p>
            <a:pPr algn="just" fontAlgn="auto">
              <a:lnSpc>
                <a:spcPct val="150000"/>
              </a:lnSpc>
              <a:spcAft>
                <a:spcPts val="0"/>
              </a:spcAft>
              <a:buFont typeface="Arial" pitchFamily="34" charset="0"/>
              <a:buChar char="•"/>
              <a:defRPr/>
            </a:pP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457200" y="1066800"/>
            <a:ext cx="8229600" cy="5059363"/>
          </a:xfrm>
        </p:spPr>
        <p:txBody>
          <a:bodyPr rtlCol="0">
            <a:normAutofit lnSpcReduction="10000"/>
          </a:bodyPr>
          <a:lstStyle/>
          <a:p>
            <a:pPr algn="just" fontAlgn="auto">
              <a:lnSpc>
                <a:spcPct val="200000"/>
              </a:lnSpc>
              <a:spcAft>
                <a:spcPts val="0"/>
              </a:spcAft>
              <a:buFont typeface="Arial" pitchFamily="34" charset="0"/>
              <a:buChar char="•"/>
              <a:defRPr/>
            </a:pPr>
            <a:r>
              <a:rPr lang="en-US" sz="2000" dirty="0" smtClean="0">
                <a:latin typeface="Times New Roman" pitchFamily="18" charset="0"/>
                <a:cs typeface="Times New Roman" pitchFamily="18" charset="0"/>
              </a:rPr>
              <a:t>The prognostic value of the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TIMI, PAMI, CADILLAC, and GRACE </a:t>
            </a:r>
            <a:r>
              <a:rPr lang="en-US" sz="2000" dirty="0" smtClean="0">
                <a:latin typeface="Times New Roman" pitchFamily="18" charset="0"/>
                <a:cs typeface="Times New Roman" pitchFamily="18" charset="0"/>
              </a:rPr>
              <a:t>risk scores was directly compared in 855 registry patients with STEMI, but without </a:t>
            </a:r>
            <a:r>
              <a:rPr lang="en-US" sz="2000" dirty="0" err="1" smtClean="0">
                <a:latin typeface="Times New Roman" pitchFamily="18" charset="0"/>
                <a:cs typeface="Times New Roman" pitchFamily="18" charset="0"/>
              </a:rPr>
              <a:t>cardiogenic</a:t>
            </a:r>
            <a:r>
              <a:rPr lang="en-US" sz="2000" dirty="0" smtClean="0">
                <a:latin typeface="Times New Roman" pitchFamily="18" charset="0"/>
                <a:cs typeface="Times New Roman" pitchFamily="18" charset="0"/>
              </a:rPr>
              <a:t> shock, who underwent primary PCI. </a:t>
            </a:r>
          </a:p>
          <a:p>
            <a:pPr algn="just" fontAlgn="auto">
              <a:lnSpc>
                <a:spcPct val="200000"/>
              </a:lnSpc>
              <a:spcAft>
                <a:spcPts val="0"/>
              </a:spcAft>
              <a:buFont typeface="Arial" pitchFamily="34" charset="0"/>
              <a:buChar char="•"/>
              <a:defRPr/>
            </a:pPr>
            <a:r>
              <a:rPr lang="en-US" sz="2000" dirty="0" smtClean="0">
                <a:latin typeface="Times New Roman" pitchFamily="18" charset="0"/>
                <a:cs typeface="Times New Roman" pitchFamily="18" charset="0"/>
              </a:rPr>
              <a:t>The TIMI, PAMI, and CADILLAC scores had relatively high and similar predictive accuracies for 30-day and one-year mortality; the GRACE model performed less well. </a:t>
            </a:r>
          </a:p>
          <a:p>
            <a:pPr algn="just" fontAlgn="auto">
              <a:lnSpc>
                <a:spcPct val="200000"/>
              </a:lnSpc>
              <a:spcAft>
                <a:spcPts val="0"/>
              </a:spcAft>
              <a:buFont typeface="Arial" pitchFamily="34" charset="0"/>
              <a:buChar char="•"/>
              <a:defRPr/>
            </a:pPr>
            <a:r>
              <a:rPr lang="en-US" sz="2000" dirty="0" smtClean="0">
                <a:latin typeface="Times New Roman" pitchFamily="18" charset="0"/>
                <a:cs typeface="Times New Roman" pitchFamily="18" charset="0"/>
              </a:rPr>
              <a:t>The CADILLAC score was judged to be unhelpful prior to angiography because LVEF is a key component.</a:t>
            </a:r>
          </a:p>
          <a:p>
            <a:pPr algn="just" fontAlgn="auto">
              <a:lnSpc>
                <a:spcPct val="200000"/>
              </a:lnSpc>
              <a:spcAft>
                <a:spcPts val="0"/>
              </a:spcAft>
              <a:buFont typeface="Arial" pitchFamily="34" charset="0"/>
              <a:buChar char="•"/>
              <a:defRPr/>
            </a:pPr>
            <a:endParaRPr lang="en-US"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solidFill>
                  <a:srgbClr val="C00000"/>
                </a:solidFill>
              </a:rPr>
              <a:t>LATE RISK STRATIFICATION</a:t>
            </a:r>
          </a:p>
        </p:txBody>
      </p:sp>
      <p:sp>
        <p:nvSpPr>
          <p:cNvPr id="21507" name="Content Placeholder 2"/>
          <p:cNvSpPr>
            <a:spLocks noGrp="1"/>
          </p:cNvSpPr>
          <p:nvPr>
            <p:ph idx="1"/>
          </p:nvPr>
        </p:nvSpPr>
        <p:spPr/>
        <p:txBody>
          <a:bodyPr/>
          <a:lstStyle/>
          <a:p>
            <a:pPr>
              <a:lnSpc>
                <a:spcPct val="200000"/>
              </a:lnSpc>
            </a:pPr>
            <a:r>
              <a:rPr lang="en-US" sz="2400" dirty="0" smtClean="0">
                <a:latin typeface="Times New Roman" pitchFamily="18" charset="0"/>
                <a:cs typeface="Times New Roman" pitchFamily="18" charset="0"/>
              </a:rPr>
              <a:t>Left ventricular ejection fraction</a:t>
            </a:r>
          </a:p>
          <a:p>
            <a:pPr>
              <a:lnSpc>
                <a:spcPct val="200000"/>
              </a:lnSpc>
            </a:pPr>
            <a:r>
              <a:rPr lang="en-US" sz="2400" dirty="0" smtClean="0">
                <a:latin typeface="Times New Roman" pitchFamily="18" charset="0"/>
                <a:cs typeface="Times New Roman" pitchFamily="18" charset="0"/>
              </a:rPr>
              <a:t>Right ventricular ejection fraction</a:t>
            </a:r>
          </a:p>
          <a:p>
            <a:pPr>
              <a:lnSpc>
                <a:spcPct val="200000"/>
              </a:lnSpc>
            </a:pPr>
            <a:r>
              <a:rPr lang="en-US" sz="2400" dirty="0" smtClean="0">
                <a:latin typeface="Times New Roman" pitchFamily="18" charset="0"/>
                <a:cs typeface="Times New Roman" pitchFamily="18" charset="0"/>
              </a:rPr>
              <a:t>Stress testing</a:t>
            </a:r>
          </a:p>
          <a:p>
            <a:pPr>
              <a:lnSpc>
                <a:spcPct val="200000"/>
              </a:lnSpc>
            </a:pPr>
            <a:r>
              <a:rPr lang="en-US" sz="2400" dirty="0" smtClean="0">
                <a:latin typeface="Times New Roman" pitchFamily="18" charset="0"/>
                <a:cs typeface="Times New Roman" pitchFamily="18" charset="0"/>
              </a:rPr>
              <a:t>Other post-myocardial infarction associations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Left ventricular ejection fraction</a:t>
            </a:r>
            <a:br>
              <a:rPr lang="en-US" dirty="0" smtClean="0">
                <a:solidFill>
                  <a:srgbClr val="C00000"/>
                </a:solidFill>
              </a:rPr>
            </a:br>
            <a:endParaRPr lang="en-US" dirty="0">
              <a:solidFill>
                <a:srgbClr val="C00000"/>
              </a:solidFill>
            </a:endParaRPr>
          </a:p>
        </p:txBody>
      </p:sp>
      <p:sp>
        <p:nvSpPr>
          <p:cNvPr id="3" name="Content Placeholder 2"/>
          <p:cNvSpPr>
            <a:spLocks noGrp="1"/>
          </p:cNvSpPr>
          <p:nvPr>
            <p:ph idx="1"/>
          </p:nvPr>
        </p:nvSpPr>
        <p:spPr/>
        <p:txBody>
          <a:bodyPr/>
          <a:lstStyle/>
          <a:p>
            <a:pPr algn="just">
              <a:lnSpc>
                <a:spcPct val="200000"/>
              </a:lnSpc>
            </a:pPr>
            <a:r>
              <a:rPr lang="en-US" sz="2000" dirty="0" smtClean="0">
                <a:latin typeface="Times New Roman" pitchFamily="18" charset="0"/>
                <a:cs typeface="Times New Roman" pitchFamily="18" charset="0"/>
              </a:rPr>
              <a:t>Patients with left ventricular systolic dysfunction have increased mortality at six months and one year.</a:t>
            </a:r>
          </a:p>
          <a:p>
            <a:pPr algn="just">
              <a:lnSpc>
                <a:spcPct val="200000"/>
              </a:lnSpc>
            </a:pPr>
            <a:r>
              <a:rPr lang="en-US" sz="2000" dirty="0" smtClean="0">
                <a:latin typeface="Times New Roman" pitchFamily="18" charset="0"/>
                <a:cs typeface="Times New Roman" pitchFamily="18" charset="0"/>
              </a:rPr>
              <a:t>Patients with LVEF ≤35 percent are at increased risk for sudden cardiac death after MI and should be considered candidates for an </a:t>
            </a:r>
            <a:r>
              <a:rPr lang="en-US" sz="2000" dirty="0" smtClean="0">
                <a:latin typeface="Times New Roman" pitchFamily="18" charset="0"/>
                <a:cs typeface="Times New Roman" pitchFamily="18" charset="0"/>
              </a:rPr>
              <a:t>ICD.</a:t>
            </a:r>
            <a:endParaRPr lang="en-US" sz="2000" dirty="0" smtClean="0">
              <a:latin typeface="Times New Roman" pitchFamily="18" charset="0"/>
              <a:cs typeface="Times New Roman" pitchFamily="18" charset="0"/>
            </a:endParaRPr>
          </a:p>
          <a:p>
            <a:pPr algn="just">
              <a:lnSpc>
                <a:spcPct val="200000"/>
              </a:lnSpc>
            </a:pPr>
            <a:r>
              <a:rPr lang="en-US" sz="2000" dirty="0" smtClean="0">
                <a:latin typeface="Times New Roman" pitchFamily="18" charset="0"/>
                <a:cs typeface="Times New Roman" pitchFamily="18" charset="0"/>
              </a:rPr>
              <a:t>Degree of LVEF between two and seven days following an acute MI and second determination 2 to 12 weeks following an MI predicted a high risk of sudden death and mortality. </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457200" y="304800"/>
            <a:ext cx="8229600" cy="6248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49263" y="457200"/>
            <a:ext cx="8229600" cy="1143000"/>
          </a:xfrm>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Use of Noninvasive Testing for Ischemia Before Discharge </a:t>
            </a:r>
            <a:endParaRPr lang="en-US" sz="3600" smtClean="0">
              <a:ea typeface="ＭＳ Ｐゴシック" pitchFamily="1" charset="-128"/>
              <a:cs typeface="Geneva" pitchFamily="1" charset="0"/>
            </a:endParaRPr>
          </a:p>
        </p:txBody>
      </p:sp>
      <p:sp>
        <p:nvSpPr>
          <p:cNvPr id="135171" name="TextBox 3"/>
          <p:cNvSpPr txBox="1">
            <a:spLocks noChangeArrowheads="1"/>
          </p:cNvSpPr>
          <p:nvPr/>
        </p:nvSpPr>
        <p:spPr bwMode="auto">
          <a:xfrm>
            <a:off x="2057400" y="1905000"/>
            <a:ext cx="6781800" cy="1477963"/>
          </a:xfrm>
          <a:prstGeom prst="rect">
            <a:avLst/>
          </a:prstGeom>
          <a:noFill/>
          <a:ln w="9525">
            <a:noFill/>
            <a:miter lim="800000"/>
            <a:headEnd/>
            <a:tailEnd/>
          </a:ln>
        </p:spPr>
        <p:txBody>
          <a:bodyPr>
            <a:spAutoFit/>
          </a:bodyPr>
          <a:lstStyle/>
          <a:p>
            <a:r>
              <a:rPr lang="en-US" dirty="0"/>
              <a:t>Noninvasive testing for ischemia should be performed before discharge to assess the presence and extent of inducible ischemia in patients with STEMI who have not had coronary angiography and do not have high-risk clinical features for which coronary angiography would be warranted. </a:t>
            </a:r>
          </a:p>
        </p:txBody>
      </p:sp>
      <p:sp>
        <p:nvSpPr>
          <p:cNvPr id="135172" name="TextBox 2"/>
          <p:cNvSpPr txBox="1">
            <a:spLocks noChangeArrowheads="1"/>
          </p:cNvSpPr>
          <p:nvPr/>
        </p:nvSpPr>
        <p:spPr bwMode="auto">
          <a:xfrm>
            <a:off x="2057400" y="4953000"/>
            <a:ext cx="6781800" cy="646113"/>
          </a:xfrm>
          <a:prstGeom prst="rect">
            <a:avLst/>
          </a:prstGeom>
          <a:noFill/>
          <a:ln w="9525">
            <a:noFill/>
            <a:miter lim="800000"/>
            <a:headEnd/>
            <a:tailEnd/>
          </a:ln>
        </p:spPr>
        <p:txBody>
          <a:bodyPr>
            <a:spAutoFit/>
          </a:bodyPr>
          <a:lstStyle/>
          <a:p>
            <a:r>
              <a:rPr lang="en-US"/>
              <a:t>Noninvasive testing for ischemia might be considered before discharge to guide the postdischarge exercise prescription. </a:t>
            </a:r>
          </a:p>
        </p:txBody>
      </p:sp>
      <p:sp>
        <p:nvSpPr>
          <p:cNvPr id="135173" name="TextBox 1"/>
          <p:cNvSpPr txBox="1">
            <a:spLocks noChangeArrowheads="1"/>
          </p:cNvSpPr>
          <p:nvPr/>
        </p:nvSpPr>
        <p:spPr bwMode="auto">
          <a:xfrm>
            <a:off x="2057400" y="3576638"/>
            <a:ext cx="6781800" cy="923925"/>
          </a:xfrm>
          <a:prstGeom prst="rect">
            <a:avLst/>
          </a:prstGeom>
          <a:noFill/>
          <a:ln w="9525">
            <a:noFill/>
            <a:miter lim="800000"/>
            <a:headEnd/>
            <a:tailEnd/>
          </a:ln>
        </p:spPr>
        <p:txBody>
          <a:bodyPr>
            <a:spAutoFit/>
          </a:bodyPr>
          <a:lstStyle/>
          <a:p>
            <a:r>
              <a:rPr lang="en-US"/>
              <a:t>Noninvasive testing for ischemia might be considered before discharge to evaluate the functional significance of a noninfarct artery stenosis previously identified at angiography. </a:t>
            </a:r>
            <a:endParaRPr lang="en-US" baseline="30000"/>
          </a:p>
        </p:txBody>
      </p:sp>
      <p:grpSp>
        <p:nvGrpSpPr>
          <p:cNvPr id="2" name="Group 10"/>
          <p:cNvGrpSpPr>
            <a:grpSpLocks/>
          </p:cNvGrpSpPr>
          <p:nvPr/>
        </p:nvGrpSpPr>
        <p:grpSpPr bwMode="auto">
          <a:xfrm>
            <a:off x="304800" y="3429000"/>
            <a:ext cx="1216025" cy="942975"/>
            <a:chOff x="6705600" y="3810000"/>
            <a:chExt cx="1216025" cy="942975"/>
          </a:xfrm>
        </p:grpSpPr>
        <p:grpSp>
          <p:nvGrpSpPr>
            <p:cNvPr id="3" name="Group 95"/>
            <p:cNvGrpSpPr>
              <a:grpSpLocks/>
            </p:cNvGrpSpPr>
            <p:nvPr/>
          </p:nvGrpSpPr>
          <p:grpSpPr bwMode="auto">
            <a:xfrm>
              <a:off x="6705600" y="3810000"/>
              <a:ext cx="1216025" cy="942975"/>
              <a:chOff x="3986" y="942"/>
              <a:chExt cx="766" cy="594"/>
            </a:xfrm>
          </p:grpSpPr>
          <p:sp>
            <p:nvSpPr>
              <p:cNvPr id="13519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20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20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20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20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520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520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520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35198"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grpSp>
        <p:nvGrpSpPr>
          <p:cNvPr id="4" name="Group 10"/>
          <p:cNvGrpSpPr>
            <a:grpSpLocks/>
          </p:cNvGrpSpPr>
          <p:nvPr/>
        </p:nvGrpSpPr>
        <p:grpSpPr bwMode="auto">
          <a:xfrm>
            <a:off x="304800" y="4800600"/>
            <a:ext cx="1216025" cy="942975"/>
            <a:chOff x="6705600" y="3810000"/>
            <a:chExt cx="1216025" cy="942975"/>
          </a:xfrm>
        </p:grpSpPr>
        <p:grpSp>
          <p:nvGrpSpPr>
            <p:cNvPr id="5" name="Group 95"/>
            <p:cNvGrpSpPr>
              <a:grpSpLocks/>
            </p:cNvGrpSpPr>
            <p:nvPr/>
          </p:nvGrpSpPr>
          <p:grpSpPr bwMode="auto">
            <a:xfrm>
              <a:off x="6705600" y="3810000"/>
              <a:ext cx="1216025" cy="942975"/>
              <a:chOff x="3986" y="942"/>
              <a:chExt cx="766" cy="594"/>
            </a:xfrm>
          </p:grpSpPr>
          <p:sp>
            <p:nvSpPr>
              <p:cNvPr id="13518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19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19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19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19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519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519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519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35188"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grpSp>
        <p:nvGrpSpPr>
          <p:cNvPr id="6" name="Group 3"/>
          <p:cNvGrpSpPr>
            <a:grpSpLocks/>
          </p:cNvGrpSpPr>
          <p:nvPr/>
        </p:nvGrpSpPr>
        <p:grpSpPr bwMode="auto">
          <a:xfrm>
            <a:off x="304800" y="1752600"/>
            <a:ext cx="1216025" cy="942975"/>
            <a:chOff x="3810000" y="1524000"/>
            <a:chExt cx="1216025" cy="942975"/>
          </a:xfrm>
        </p:grpSpPr>
        <p:grpSp>
          <p:nvGrpSpPr>
            <p:cNvPr id="7" name="Group 95"/>
            <p:cNvGrpSpPr>
              <a:grpSpLocks/>
            </p:cNvGrpSpPr>
            <p:nvPr/>
          </p:nvGrpSpPr>
          <p:grpSpPr bwMode="auto">
            <a:xfrm>
              <a:off x="3810000" y="1524000"/>
              <a:ext cx="1216025" cy="942975"/>
              <a:chOff x="3986" y="942"/>
              <a:chExt cx="766" cy="594"/>
            </a:xfrm>
          </p:grpSpPr>
          <p:sp>
            <p:nvSpPr>
              <p:cNvPr id="13517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18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18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18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3518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3518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3518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3518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35178"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solidFill>
              </a:rPr>
              <a:t>Post MI Management:</a:t>
            </a:r>
            <a:br>
              <a:rPr lang="en-US" b="1" dirty="0" smtClean="0">
                <a:solidFill>
                  <a:schemeClr val="accent2"/>
                </a:solidFill>
              </a:rPr>
            </a:br>
            <a:r>
              <a:rPr lang="en-US" b="1" dirty="0" smtClean="0">
                <a:solidFill>
                  <a:schemeClr val="accent2"/>
                </a:solidFill>
              </a:rPr>
              <a:t>Pre-discharge TMT</a:t>
            </a:r>
            <a:endParaRPr lang="en-US" dirty="0">
              <a:solidFill>
                <a:schemeClr val="accent2"/>
              </a:solidFill>
            </a:endParaRPr>
          </a:p>
        </p:txBody>
      </p:sp>
      <p:sp>
        <p:nvSpPr>
          <p:cNvPr id="3" name="Content Placeholder 2"/>
          <p:cNvSpPr>
            <a:spLocks noGrp="1"/>
          </p:cNvSpPr>
          <p:nvPr>
            <p:ph idx="1"/>
          </p:nvPr>
        </p:nvSpPr>
        <p:spPr/>
        <p:txBody>
          <a:bodyPr/>
          <a:lstStyle/>
          <a:p>
            <a:pPr algn="just">
              <a:lnSpc>
                <a:spcPct val="150000"/>
              </a:lnSpc>
            </a:pPr>
            <a:r>
              <a:rPr lang="en-US" sz="2400" dirty="0" smtClean="0">
                <a:latin typeface="Times New Roman" pitchFamily="18" charset="0"/>
                <a:cs typeface="Times New Roman" pitchFamily="18" charset="0"/>
              </a:rPr>
              <a:t>Sub maximal protocol</a:t>
            </a:r>
            <a:endParaRPr lang="en-US" sz="1800" dirty="0" smtClean="0">
              <a:latin typeface="Times New Roman" pitchFamily="18" charset="0"/>
              <a:cs typeface="Times New Roman" pitchFamily="18" charset="0"/>
            </a:endParaRPr>
          </a:p>
          <a:p>
            <a:pPr lvl="1" algn="just">
              <a:lnSpc>
                <a:spcPct val="150000"/>
              </a:lnSpc>
              <a:buNone/>
            </a:pPr>
            <a:r>
              <a:rPr lang="en-US" sz="2000" dirty="0" smtClean="0">
                <a:latin typeface="Times New Roman" pitchFamily="18" charset="0"/>
                <a:cs typeface="Times New Roman" pitchFamily="18" charset="0"/>
              </a:rPr>
              <a:t>Target workload =5 METS, 70 % MPHR or symptom limited</a:t>
            </a:r>
            <a:endParaRPr lang="en-US" sz="1800" dirty="0" smtClean="0">
              <a:latin typeface="Times New Roman" pitchFamily="18" charset="0"/>
              <a:cs typeface="Times New Roman" pitchFamily="18" charset="0"/>
            </a:endParaRPr>
          </a:p>
          <a:p>
            <a:pPr algn="just">
              <a:lnSpc>
                <a:spcPct val="150000"/>
              </a:lnSpc>
            </a:pPr>
            <a:r>
              <a:rPr lang="en-US" sz="2400" dirty="0" smtClean="0">
                <a:latin typeface="Times New Roman" pitchFamily="18" charset="0"/>
                <a:cs typeface="Times New Roman" pitchFamily="18" charset="0"/>
              </a:rPr>
              <a:t>Predictors of poor outcome</a:t>
            </a:r>
            <a:endParaRPr lang="en-US" sz="1800" dirty="0" smtClean="0">
              <a:latin typeface="Times New Roman" pitchFamily="18" charset="0"/>
              <a:cs typeface="Times New Roman" pitchFamily="18" charset="0"/>
            </a:endParaRPr>
          </a:p>
          <a:p>
            <a:pPr lvl="1" algn="just">
              <a:lnSpc>
                <a:spcPct val="150000"/>
              </a:lnSpc>
              <a:buNone/>
            </a:pPr>
            <a:r>
              <a:rPr lang="en-US" sz="2000" dirty="0" smtClean="0">
                <a:latin typeface="Times New Roman" pitchFamily="18" charset="0"/>
                <a:cs typeface="Times New Roman" pitchFamily="18" charset="0"/>
              </a:rPr>
              <a:t>Ischemic ST depression &gt; 1 mm is inconsistent predictor of mortality</a:t>
            </a:r>
            <a:endParaRPr lang="en-US" sz="1800" dirty="0" smtClean="0">
              <a:latin typeface="Times New Roman" pitchFamily="18" charset="0"/>
              <a:cs typeface="Times New Roman" pitchFamily="18" charset="0"/>
            </a:endParaRPr>
          </a:p>
          <a:p>
            <a:pPr lvl="1" algn="just">
              <a:lnSpc>
                <a:spcPct val="150000"/>
              </a:lnSpc>
              <a:buNone/>
            </a:pPr>
            <a:r>
              <a:rPr lang="en-US" sz="2000" dirty="0" smtClean="0">
                <a:latin typeface="Times New Roman" pitchFamily="18" charset="0"/>
                <a:cs typeface="Times New Roman" pitchFamily="18" charset="0"/>
              </a:rPr>
              <a:t>Poor exercise tolerance &lt; 3 minutes doubles one year mortality ( 7%to14%)</a:t>
            </a:r>
            <a:endParaRPr lang="en-US" sz="1800" dirty="0" smtClean="0">
              <a:latin typeface="Times New Roman" pitchFamily="18" charset="0"/>
              <a:cs typeface="Times New Roman" pitchFamily="18" charset="0"/>
            </a:endParaRPr>
          </a:p>
          <a:p>
            <a:pPr lvl="1" algn="just">
              <a:lnSpc>
                <a:spcPct val="150000"/>
              </a:lnSpc>
              <a:buNone/>
            </a:pPr>
            <a:r>
              <a:rPr lang="en-US" sz="2000" dirty="0" smtClean="0">
                <a:latin typeface="Times New Roman" pitchFamily="18" charset="0"/>
                <a:cs typeface="Times New Roman" pitchFamily="18" charset="0"/>
              </a:rPr>
              <a:t>Inability to exercise or contra-indication to TMT identifies High Risk patient.</a:t>
            </a:r>
            <a:endParaRPr lang="en-US" sz="1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Other post-myocardial infarction associations</a:t>
            </a:r>
            <a:endParaRPr lang="en-US" dirty="0">
              <a:solidFill>
                <a:schemeClr val="accent2"/>
              </a:solidFill>
            </a:endParaRPr>
          </a:p>
        </p:txBody>
      </p:sp>
      <p:sp>
        <p:nvSpPr>
          <p:cNvPr id="3" name="Content Placeholder 2"/>
          <p:cNvSpPr>
            <a:spLocks noGrp="1"/>
          </p:cNvSpPr>
          <p:nvPr>
            <p:ph idx="1"/>
          </p:nvPr>
        </p:nvSpPr>
        <p:spPr/>
        <p:txBody>
          <a:bodyPr/>
          <a:lstStyle/>
          <a:p>
            <a:pPr algn="just">
              <a:lnSpc>
                <a:spcPct val="200000"/>
              </a:lnSpc>
            </a:pPr>
            <a:r>
              <a:rPr lang="en-US" sz="2000" dirty="0" smtClean="0">
                <a:latin typeface="Times New Roman" pitchFamily="18" charset="0"/>
                <a:cs typeface="Times New Roman" pitchFamily="18" charset="0"/>
              </a:rPr>
              <a:t>The extent of angiographic coronary artery disease</a:t>
            </a:r>
          </a:p>
          <a:p>
            <a:pPr algn="just">
              <a:lnSpc>
                <a:spcPct val="200000"/>
              </a:lnSpc>
            </a:pPr>
            <a:r>
              <a:rPr lang="en-US" sz="2000" dirty="0" smtClean="0">
                <a:latin typeface="Times New Roman" pitchFamily="18" charset="0"/>
                <a:cs typeface="Times New Roman" pitchFamily="18" charset="0"/>
              </a:rPr>
              <a:t>Two biomarkers, NT-</a:t>
            </a:r>
            <a:r>
              <a:rPr lang="en-US" sz="2000" dirty="0" err="1" smtClean="0">
                <a:latin typeface="Times New Roman" pitchFamily="18" charset="0"/>
                <a:cs typeface="Times New Roman" pitchFamily="18" charset="0"/>
              </a:rPr>
              <a:t>proBNP</a:t>
            </a:r>
            <a:r>
              <a:rPr lang="en-US" sz="2000" dirty="0" smtClean="0">
                <a:latin typeface="Times New Roman" pitchFamily="18" charset="0"/>
                <a:cs typeface="Times New Roman" pitchFamily="18" charset="0"/>
              </a:rPr>
              <a:t> (N-terminal pro-B-type </a:t>
            </a:r>
            <a:r>
              <a:rPr lang="en-US" sz="2000" dirty="0" err="1" smtClean="0">
                <a:latin typeface="Times New Roman" pitchFamily="18" charset="0"/>
                <a:cs typeface="Times New Roman" pitchFamily="18" charset="0"/>
              </a:rPr>
              <a:t>natriuretic</a:t>
            </a:r>
            <a:r>
              <a:rPr lang="en-US" sz="2000" dirty="0" smtClean="0">
                <a:latin typeface="Times New Roman" pitchFamily="18" charset="0"/>
                <a:cs typeface="Times New Roman" pitchFamily="18" charset="0"/>
              </a:rPr>
              <a:t> peptide) and GDF-15 (growth differentiation factor-15)</a:t>
            </a:r>
          </a:p>
          <a:p>
            <a:pPr algn="just">
              <a:lnSpc>
                <a:spcPct val="200000"/>
              </a:lnSpc>
            </a:pPr>
            <a:r>
              <a:rPr lang="en-US" sz="2000" dirty="0" smtClean="0">
                <a:latin typeface="Times New Roman" pitchFamily="18" charset="0"/>
                <a:cs typeface="Times New Roman" pitchFamily="18" charset="0"/>
              </a:rPr>
              <a:t>Worsening post-discharge renal function </a:t>
            </a:r>
          </a:p>
          <a:p>
            <a:pPr algn="just">
              <a:lnSpc>
                <a:spcPct val="200000"/>
              </a:lnSpc>
            </a:pPr>
            <a:r>
              <a:rPr lang="en-US" sz="2000" dirty="0" smtClean="0">
                <a:latin typeface="Times New Roman" pitchFamily="18" charset="0"/>
                <a:cs typeface="Times New Roman" pitchFamily="18" charset="0"/>
              </a:rPr>
              <a:t>Influenza and other viral respiratory infections concomitant with acute MI </a:t>
            </a:r>
          </a:p>
          <a:p>
            <a:pPr algn="just">
              <a:lnSpc>
                <a:spcPct val="20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lgn="just">
              <a:lnSpc>
                <a:spcPct val="150000"/>
              </a:lnSpc>
            </a:pPr>
            <a:r>
              <a:rPr lang="en-US" sz="2000" dirty="0" smtClean="0">
                <a:latin typeface="Times New Roman" pitchFamily="18" charset="0"/>
                <a:cs typeface="Times New Roman" pitchFamily="18" charset="0"/>
              </a:rPr>
              <a:t>All patients with ST-elevation myocardial infarction (STEMI) should undergo risk stratification soon after presentation.</a:t>
            </a:r>
          </a:p>
          <a:p>
            <a:pPr algn="just">
              <a:lnSpc>
                <a:spcPct val="150000"/>
              </a:lnSpc>
            </a:pPr>
            <a:r>
              <a:rPr lang="en-US" sz="2000" dirty="0" smtClean="0">
                <a:latin typeface="Times New Roman" pitchFamily="18" charset="0"/>
                <a:cs typeface="Times New Roman" pitchFamily="18" charset="0"/>
              </a:rPr>
              <a:t>Risk stratification in a patient with STEMI occurs in two phases: early in-hospital identification of patients at increased risk for recurrent ischemic events and identification of patients after an MI who are at increased risk for arrhythmic or </a:t>
            </a:r>
            <a:r>
              <a:rPr lang="en-US" sz="2000" dirty="0" err="1" smtClean="0">
                <a:latin typeface="Times New Roman" pitchFamily="18" charset="0"/>
                <a:cs typeface="Times New Roman" pitchFamily="18" charset="0"/>
              </a:rPr>
              <a:t>nonarrhythmic</a:t>
            </a:r>
            <a:r>
              <a:rPr lang="en-US" sz="2000" dirty="0" smtClean="0">
                <a:latin typeface="Times New Roman" pitchFamily="18" charset="0"/>
                <a:cs typeface="Times New Roman" pitchFamily="18" charset="0"/>
              </a:rPr>
              <a:t> death.</a:t>
            </a:r>
          </a:p>
          <a:p>
            <a:pPr algn="just">
              <a:lnSpc>
                <a:spcPct val="150000"/>
              </a:lnSpc>
            </a:pPr>
            <a:r>
              <a:rPr lang="en-US" sz="2000" dirty="0" smtClean="0">
                <a:latin typeface="Times New Roman" pitchFamily="18" charset="0"/>
                <a:cs typeface="Times New Roman" pitchFamily="18" charset="0"/>
              </a:rPr>
              <a:t>For early risk stratification, prefer the TIMI risk score or the GRACE risk model. </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3"/>
          <p:cNvSpPr>
            <a:spLocks noGrp="1" noChangeArrowheads="1"/>
          </p:cNvSpPr>
          <p:nvPr>
            <p:ph type="title"/>
          </p:nvPr>
        </p:nvSpPr>
        <p:spPr>
          <a:xfrm>
            <a:off x="461963" y="381000"/>
            <a:ext cx="8229600" cy="1143000"/>
          </a:xfrm>
          <a:noFill/>
        </p:spPr>
        <p:txBody>
          <a:bodyPr/>
          <a:lstStyle/>
          <a:p>
            <a:r>
              <a:rPr lang="en-US" sz="3200" b="1" smtClean="0">
                <a:solidFill>
                  <a:schemeClr val="accent2"/>
                </a:solidFill>
                <a:ea typeface="ＭＳ Ｐゴシック" pitchFamily="1" charset="-128"/>
                <a:cs typeface="Arial Unicode MS" pitchFamily="1" charset="0"/>
              </a:rPr>
              <a:t>Regional Systems of STEMI Care, Reperfusion Therapy, and Time-to-Treatment Goals </a:t>
            </a:r>
          </a:p>
        </p:txBody>
      </p:sp>
      <p:sp>
        <p:nvSpPr>
          <p:cNvPr id="22531" name="TextBox 3"/>
          <p:cNvSpPr txBox="1">
            <a:spLocks noChangeArrowheads="1"/>
          </p:cNvSpPr>
          <p:nvPr/>
        </p:nvSpPr>
        <p:spPr bwMode="auto">
          <a:xfrm>
            <a:off x="1905000" y="2133600"/>
            <a:ext cx="7010400" cy="1200329"/>
          </a:xfrm>
          <a:prstGeom prst="rect">
            <a:avLst/>
          </a:prstGeom>
          <a:noFill/>
          <a:ln w="9525">
            <a:noFill/>
            <a:miter lim="800000"/>
            <a:headEnd/>
            <a:tailEnd/>
          </a:ln>
        </p:spPr>
        <p:txBody>
          <a:bodyPr>
            <a:spAutoFit/>
          </a:bodyPr>
          <a:lstStyle/>
          <a:p>
            <a:r>
              <a:rPr lang="en-US" dirty="0"/>
              <a:t>All communities should create and maintain a regional system of STEMI care that includes assessment and continuous quality improvement of EMS and hospital-based activities. Performance can be facilitated by participating in </a:t>
            </a:r>
            <a:r>
              <a:rPr lang="en-US" dirty="0" smtClean="0"/>
              <a:t>ACS programs. </a:t>
            </a:r>
            <a:endParaRPr lang="en-US" altLang="ja-JP" dirty="0"/>
          </a:p>
        </p:txBody>
      </p:sp>
      <p:grpSp>
        <p:nvGrpSpPr>
          <p:cNvPr id="22532" name="Group 3"/>
          <p:cNvGrpSpPr>
            <a:grpSpLocks/>
          </p:cNvGrpSpPr>
          <p:nvPr/>
        </p:nvGrpSpPr>
        <p:grpSpPr bwMode="auto">
          <a:xfrm>
            <a:off x="228600" y="1981200"/>
            <a:ext cx="1216025" cy="942975"/>
            <a:chOff x="3810000" y="1524000"/>
            <a:chExt cx="1216025" cy="942975"/>
          </a:xfrm>
        </p:grpSpPr>
        <p:grpSp>
          <p:nvGrpSpPr>
            <p:cNvPr id="22545" name="Group 95"/>
            <p:cNvGrpSpPr>
              <a:grpSpLocks/>
            </p:cNvGrpSpPr>
            <p:nvPr/>
          </p:nvGrpSpPr>
          <p:grpSpPr bwMode="auto">
            <a:xfrm>
              <a:off x="3810000" y="1524000"/>
              <a:ext cx="1216025" cy="942975"/>
              <a:chOff x="3986" y="942"/>
              <a:chExt cx="766" cy="594"/>
            </a:xfrm>
          </p:grpSpPr>
          <p:sp>
            <p:nvSpPr>
              <p:cNvPr id="2254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254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254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255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255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255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255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255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2546"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22533" name="TextBox 5"/>
          <p:cNvSpPr txBox="1">
            <a:spLocks noChangeArrowheads="1"/>
          </p:cNvSpPr>
          <p:nvPr/>
        </p:nvSpPr>
        <p:spPr bwMode="auto">
          <a:xfrm>
            <a:off x="1905000" y="4114800"/>
            <a:ext cx="7000875" cy="923330"/>
          </a:xfrm>
          <a:prstGeom prst="rect">
            <a:avLst/>
          </a:prstGeom>
          <a:noFill/>
          <a:ln w="9525">
            <a:noFill/>
            <a:miter lim="800000"/>
            <a:headEnd/>
            <a:tailEnd/>
          </a:ln>
        </p:spPr>
        <p:txBody>
          <a:bodyPr wrap="square">
            <a:spAutoFit/>
          </a:bodyPr>
          <a:lstStyle/>
          <a:p>
            <a:r>
              <a:rPr lang="en-US" dirty="0"/>
              <a:t>Performance of a 12-lead ECG by EMS personnel at the site of FMC is recommended in patients with symptoms consistent with STEMI. </a:t>
            </a:r>
          </a:p>
        </p:txBody>
      </p:sp>
      <p:grpSp>
        <p:nvGrpSpPr>
          <p:cNvPr id="22534" name="Group 3"/>
          <p:cNvGrpSpPr>
            <a:grpSpLocks/>
          </p:cNvGrpSpPr>
          <p:nvPr/>
        </p:nvGrpSpPr>
        <p:grpSpPr bwMode="auto">
          <a:xfrm>
            <a:off x="228600" y="4038600"/>
            <a:ext cx="1216025" cy="942975"/>
            <a:chOff x="3810000" y="1524000"/>
            <a:chExt cx="1216025" cy="942975"/>
          </a:xfrm>
        </p:grpSpPr>
        <p:grpSp>
          <p:nvGrpSpPr>
            <p:cNvPr id="22535" name="Group 95"/>
            <p:cNvGrpSpPr>
              <a:grpSpLocks/>
            </p:cNvGrpSpPr>
            <p:nvPr/>
          </p:nvGrpSpPr>
          <p:grpSpPr bwMode="auto">
            <a:xfrm>
              <a:off x="3810000" y="1524000"/>
              <a:ext cx="1216025" cy="942975"/>
              <a:chOff x="3986" y="942"/>
              <a:chExt cx="766" cy="594"/>
            </a:xfrm>
          </p:grpSpPr>
          <p:sp>
            <p:nvSpPr>
              <p:cNvPr id="2253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253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253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254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254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254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254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254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2536"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3"/>
          <p:cNvSpPr>
            <a:spLocks noGrp="1" noChangeArrowheads="1"/>
          </p:cNvSpPr>
          <p:nvPr>
            <p:ph type="title"/>
          </p:nvPr>
        </p:nvSpPr>
        <p:spPr>
          <a:xfrm>
            <a:off x="465138" y="381000"/>
            <a:ext cx="8229600" cy="1143000"/>
          </a:xfrm>
          <a:noFill/>
        </p:spPr>
        <p:txBody>
          <a:bodyPr/>
          <a:lstStyle/>
          <a:p>
            <a:r>
              <a:rPr lang="en-US" sz="3200" b="1" smtClean="0">
                <a:solidFill>
                  <a:schemeClr val="accent2"/>
                </a:solidFill>
                <a:ea typeface="ＭＳ Ｐゴシック" pitchFamily="1" charset="-128"/>
                <a:cs typeface="Arial Unicode MS" pitchFamily="1" charset="0"/>
              </a:rPr>
              <a:t>Regional Systems of STEMI Care, Reperfusion Therapy, and Time-to-Treatment Goals </a:t>
            </a:r>
          </a:p>
        </p:txBody>
      </p:sp>
      <p:sp>
        <p:nvSpPr>
          <p:cNvPr id="23555" name="TextBox 3"/>
          <p:cNvSpPr txBox="1">
            <a:spLocks noChangeArrowheads="1"/>
          </p:cNvSpPr>
          <p:nvPr/>
        </p:nvSpPr>
        <p:spPr bwMode="auto">
          <a:xfrm>
            <a:off x="1905000" y="2133600"/>
            <a:ext cx="7010400" cy="646113"/>
          </a:xfrm>
          <a:prstGeom prst="rect">
            <a:avLst/>
          </a:prstGeom>
          <a:noFill/>
          <a:ln w="9525">
            <a:noFill/>
            <a:miter lim="800000"/>
            <a:headEnd/>
            <a:tailEnd/>
          </a:ln>
        </p:spPr>
        <p:txBody>
          <a:bodyPr>
            <a:spAutoFit/>
          </a:bodyPr>
          <a:lstStyle/>
          <a:p>
            <a:r>
              <a:rPr lang="en-US"/>
              <a:t>Reperfusion therapy should be administered to all eligible patients with STEMI with symptom onset within the prior 12 hours. </a:t>
            </a:r>
            <a:endParaRPr lang="en-US" altLang="ja-JP"/>
          </a:p>
        </p:txBody>
      </p:sp>
      <p:sp>
        <p:nvSpPr>
          <p:cNvPr id="23556" name="TextBox 5"/>
          <p:cNvSpPr txBox="1">
            <a:spLocks noChangeArrowheads="1"/>
          </p:cNvSpPr>
          <p:nvPr/>
        </p:nvSpPr>
        <p:spPr bwMode="auto">
          <a:xfrm>
            <a:off x="1905000" y="3124200"/>
            <a:ext cx="7010400" cy="646113"/>
          </a:xfrm>
          <a:prstGeom prst="rect">
            <a:avLst/>
          </a:prstGeom>
          <a:noFill/>
          <a:ln w="9525">
            <a:noFill/>
            <a:miter lim="800000"/>
            <a:headEnd/>
            <a:tailEnd/>
          </a:ln>
        </p:spPr>
        <p:txBody>
          <a:bodyPr>
            <a:spAutoFit/>
          </a:bodyPr>
          <a:lstStyle/>
          <a:p>
            <a:r>
              <a:rPr lang="en-US"/>
              <a:t>Primary PCI is the recommended method of reperfusion when it can be performed in a timely fashion by experienced operators. </a:t>
            </a:r>
          </a:p>
        </p:txBody>
      </p:sp>
      <p:grpSp>
        <p:nvGrpSpPr>
          <p:cNvPr id="23557" name="Group 3"/>
          <p:cNvGrpSpPr>
            <a:grpSpLocks/>
          </p:cNvGrpSpPr>
          <p:nvPr/>
        </p:nvGrpSpPr>
        <p:grpSpPr bwMode="auto">
          <a:xfrm>
            <a:off x="228600" y="4038600"/>
            <a:ext cx="1216025" cy="942975"/>
            <a:chOff x="3810000" y="1524000"/>
            <a:chExt cx="1216025" cy="942975"/>
          </a:xfrm>
        </p:grpSpPr>
        <p:grpSp>
          <p:nvGrpSpPr>
            <p:cNvPr id="23582" name="Group 95"/>
            <p:cNvGrpSpPr>
              <a:grpSpLocks/>
            </p:cNvGrpSpPr>
            <p:nvPr/>
          </p:nvGrpSpPr>
          <p:grpSpPr bwMode="auto">
            <a:xfrm>
              <a:off x="3810000" y="1524000"/>
              <a:ext cx="1216025" cy="942975"/>
              <a:chOff x="3986" y="942"/>
              <a:chExt cx="766" cy="594"/>
            </a:xfrm>
          </p:grpSpPr>
          <p:sp>
            <p:nvSpPr>
              <p:cNvPr id="23584"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85"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86"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87"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88"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3589"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3590"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3591"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3583"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23558" name="TextBox 26"/>
          <p:cNvSpPr txBox="1">
            <a:spLocks noChangeArrowheads="1"/>
          </p:cNvSpPr>
          <p:nvPr/>
        </p:nvSpPr>
        <p:spPr bwMode="auto">
          <a:xfrm>
            <a:off x="1905000" y="4191000"/>
            <a:ext cx="7010400" cy="923925"/>
          </a:xfrm>
          <a:prstGeom prst="rect">
            <a:avLst/>
          </a:prstGeom>
          <a:noFill/>
          <a:ln w="9525">
            <a:noFill/>
            <a:miter lim="800000"/>
            <a:headEnd/>
            <a:tailEnd/>
          </a:ln>
        </p:spPr>
        <p:txBody>
          <a:bodyPr>
            <a:spAutoFit/>
          </a:bodyPr>
          <a:lstStyle/>
          <a:p>
            <a:r>
              <a:rPr lang="en-US"/>
              <a:t>EMS transport directly to a PCI-capable hospital for primary PCI is the recommended triage strategy for patients with STEMI with an ideal FMC-to-device time system goal of 90 minutes or less.* </a:t>
            </a:r>
          </a:p>
        </p:txBody>
      </p:sp>
      <p:grpSp>
        <p:nvGrpSpPr>
          <p:cNvPr id="23559" name="Group 2"/>
          <p:cNvGrpSpPr>
            <a:grpSpLocks/>
          </p:cNvGrpSpPr>
          <p:nvPr/>
        </p:nvGrpSpPr>
        <p:grpSpPr bwMode="auto">
          <a:xfrm>
            <a:off x="228600" y="1905000"/>
            <a:ext cx="1216025" cy="942975"/>
            <a:chOff x="1143000" y="1524000"/>
            <a:chExt cx="1216025" cy="942975"/>
          </a:xfrm>
        </p:grpSpPr>
        <p:grpSp>
          <p:nvGrpSpPr>
            <p:cNvPr id="23572" name="Group 95"/>
            <p:cNvGrpSpPr>
              <a:grpSpLocks/>
            </p:cNvGrpSpPr>
            <p:nvPr/>
          </p:nvGrpSpPr>
          <p:grpSpPr bwMode="auto">
            <a:xfrm>
              <a:off x="1143000" y="1524000"/>
              <a:ext cx="1216025" cy="942975"/>
              <a:chOff x="3986" y="942"/>
              <a:chExt cx="766" cy="594"/>
            </a:xfrm>
          </p:grpSpPr>
          <p:sp>
            <p:nvSpPr>
              <p:cNvPr id="23574"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75"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76"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77"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78"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3579"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3580"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3581"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3573"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grpSp>
        <p:nvGrpSpPr>
          <p:cNvPr id="23560" name="Group 2"/>
          <p:cNvGrpSpPr>
            <a:grpSpLocks/>
          </p:cNvGrpSpPr>
          <p:nvPr/>
        </p:nvGrpSpPr>
        <p:grpSpPr bwMode="auto">
          <a:xfrm>
            <a:off x="228600" y="2971800"/>
            <a:ext cx="1216025" cy="942975"/>
            <a:chOff x="1143000" y="1524000"/>
            <a:chExt cx="1216025" cy="942975"/>
          </a:xfrm>
        </p:grpSpPr>
        <p:grpSp>
          <p:nvGrpSpPr>
            <p:cNvPr id="23562" name="Group 95"/>
            <p:cNvGrpSpPr>
              <a:grpSpLocks/>
            </p:cNvGrpSpPr>
            <p:nvPr/>
          </p:nvGrpSpPr>
          <p:grpSpPr bwMode="auto">
            <a:xfrm>
              <a:off x="1143000" y="1524000"/>
              <a:ext cx="1216025" cy="942975"/>
              <a:chOff x="3986" y="942"/>
              <a:chExt cx="766" cy="594"/>
            </a:xfrm>
          </p:grpSpPr>
          <p:sp>
            <p:nvSpPr>
              <p:cNvPr id="23564"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65"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66"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67"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3568"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3569"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3570"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3571"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3563"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sp>
        <p:nvSpPr>
          <p:cNvPr id="23561" name="TextBox 49"/>
          <p:cNvSpPr txBox="1">
            <a:spLocks noChangeArrowheads="1"/>
          </p:cNvSpPr>
          <p:nvPr/>
        </p:nvSpPr>
        <p:spPr bwMode="auto">
          <a:xfrm>
            <a:off x="838200" y="5257800"/>
            <a:ext cx="8077200" cy="523875"/>
          </a:xfrm>
          <a:prstGeom prst="rect">
            <a:avLst/>
          </a:prstGeom>
          <a:noFill/>
          <a:ln w="9525">
            <a:noFill/>
            <a:miter lim="800000"/>
            <a:headEnd/>
            <a:tailEnd/>
          </a:ln>
        </p:spPr>
        <p:txBody>
          <a:bodyPr>
            <a:spAutoFit/>
          </a:bodyPr>
          <a:lstStyle/>
          <a:p>
            <a:r>
              <a:rPr lang="en-US" sz="1400"/>
              <a:t>*The proposed time windows are system goals. For any individual patient, every effort should be made to provide reperfusion therapy as rapidly as possible.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lnSpc>
                <a:spcPct val="200000"/>
              </a:lnSpc>
            </a:pPr>
            <a:r>
              <a:rPr lang="en-US" b="1" dirty="0" smtClean="0"/>
              <a:t>Acute Phase</a:t>
            </a:r>
          </a:p>
          <a:p>
            <a:pPr algn="just">
              <a:lnSpc>
                <a:spcPct val="200000"/>
              </a:lnSpc>
            </a:pPr>
            <a:r>
              <a:rPr lang="en-US" b="1" dirty="0" smtClean="0"/>
              <a:t>Early phase</a:t>
            </a:r>
          </a:p>
          <a:p>
            <a:pPr algn="just">
              <a:lnSpc>
                <a:spcPct val="200000"/>
              </a:lnSpc>
            </a:pPr>
            <a:r>
              <a:rPr lang="en-US" b="1" dirty="0" smtClean="0"/>
              <a:t>Late phase</a:t>
            </a:r>
          </a:p>
          <a:p>
            <a:pPr algn="just">
              <a:lnSpc>
                <a:spcPct val="200000"/>
              </a:lnSpc>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3"/>
          <p:cNvSpPr>
            <a:spLocks noGrp="1" noChangeArrowheads="1"/>
          </p:cNvSpPr>
          <p:nvPr>
            <p:ph type="title"/>
          </p:nvPr>
        </p:nvSpPr>
        <p:spPr>
          <a:xfrm>
            <a:off x="465138" y="304800"/>
            <a:ext cx="8229600" cy="1143000"/>
          </a:xfrm>
          <a:noFill/>
        </p:spPr>
        <p:txBody>
          <a:bodyPr/>
          <a:lstStyle/>
          <a:p>
            <a:r>
              <a:rPr lang="en-US" sz="3200" b="1" smtClean="0">
                <a:solidFill>
                  <a:schemeClr val="accent2"/>
                </a:solidFill>
                <a:ea typeface="ＭＳ Ｐゴシック" pitchFamily="1" charset="-128"/>
                <a:cs typeface="Arial Unicode MS" pitchFamily="1" charset="0"/>
              </a:rPr>
              <a:t>Regional Systems of STEMI Care, Reperfusion Therapy, and Time-to-Treatment Goals </a:t>
            </a:r>
          </a:p>
        </p:txBody>
      </p:sp>
      <p:sp>
        <p:nvSpPr>
          <p:cNvPr id="25603" name="TextBox 3"/>
          <p:cNvSpPr txBox="1">
            <a:spLocks noChangeArrowheads="1"/>
          </p:cNvSpPr>
          <p:nvPr/>
        </p:nvSpPr>
        <p:spPr bwMode="auto">
          <a:xfrm>
            <a:off x="1905000" y="2133600"/>
            <a:ext cx="7010400" cy="923925"/>
          </a:xfrm>
          <a:prstGeom prst="rect">
            <a:avLst/>
          </a:prstGeom>
          <a:noFill/>
          <a:ln w="9525">
            <a:noFill/>
            <a:miter lim="800000"/>
            <a:headEnd/>
            <a:tailEnd/>
          </a:ln>
        </p:spPr>
        <p:txBody>
          <a:bodyPr>
            <a:spAutoFit/>
          </a:bodyPr>
          <a:lstStyle/>
          <a:p>
            <a:r>
              <a:rPr lang="en-US"/>
              <a:t>When fibrinolytic therapy is indicated or chosen as the primary reperfusion strategy, it should be administered within 30 minutes of hospital arrival.</a:t>
            </a:r>
            <a:r>
              <a:rPr lang="en-US" i="1"/>
              <a:t>*</a:t>
            </a:r>
            <a:r>
              <a:rPr lang="en-US"/>
              <a:t> </a:t>
            </a:r>
            <a:endParaRPr lang="en-US" altLang="ja-JP"/>
          </a:p>
        </p:txBody>
      </p:sp>
      <p:sp>
        <p:nvSpPr>
          <p:cNvPr id="25604" name="TextBox 5"/>
          <p:cNvSpPr txBox="1">
            <a:spLocks noChangeArrowheads="1"/>
          </p:cNvSpPr>
          <p:nvPr/>
        </p:nvSpPr>
        <p:spPr bwMode="auto">
          <a:xfrm>
            <a:off x="1905000" y="3657600"/>
            <a:ext cx="7010400" cy="1200150"/>
          </a:xfrm>
          <a:prstGeom prst="rect">
            <a:avLst/>
          </a:prstGeom>
          <a:noFill/>
          <a:ln w="9525">
            <a:noFill/>
            <a:miter lim="800000"/>
            <a:headEnd/>
            <a:tailEnd/>
          </a:ln>
        </p:spPr>
        <p:txBody>
          <a:bodyPr>
            <a:spAutoFit/>
          </a:bodyPr>
          <a:lstStyle/>
          <a:p>
            <a:r>
              <a:rPr lang="en-US"/>
              <a:t>Reperfusion therapy is reasonable for patients with STEMI and symptom onset within the prior 12 to 24 hours who have clinical and/or ECG evidence of ongoing ischemia. Primary PCI is the preferred strategy in this population. </a:t>
            </a:r>
          </a:p>
        </p:txBody>
      </p:sp>
      <p:sp>
        <p:nvSpPr>
          <p:cNvPr id="25605" name="TextBox 49"/>
          <p:cNvSpPr txBox="1">
            <a:spLocks noChangeArrowheads="1"/>
          </p:cNvSpPr>
          <p:nvPr/>
        </p:nvSpPr>
        <p:spPr bwMode="auto">
          <a:xfrm>
            <a:off x="838200" y="5105400"/>
            <a:ext cx="8077200" cy="523875"/>
          </a:xfrm>
          <a:prstGeom prst="rect">
            <a:avLst/>
          </a:prstGeom>
          <a:noFill/>
          <a:ln w="9525">
            <a:noFill/>
            <a:miter lim="800000"/>
            <a:headEnd/>
            <a:tailEnd/>
          </a:ln>
        </p:spPr>
        <p:txBody>
          <a:bodyPr>
            <a:spAutoFit/>
          </a:bodyPr>
          <a:lstStyle/>
          <a:p>
            <a:r>
              <a:rPr lang="en-US" sz="1400"/>
              <a:t>*The proposed time windows are system goals. For any individual patient, every effort should be made to provide reperfusion therapy as rapidly as possible.</a:t>
            </a:r>
          </a:p>
        </p:txBody>
      </p:sp>
      <p:grpSp>
        <p:nvGrpSpPr>
          <p:cNvPr id="25606" name="Group 3"/>
          <p:cNvGrpSpPr>
            <a:grpSpLocks/>
          </p:cNvGrpSpPr>
          <p:nvPr/>
        </p:nvGrpSpPr>
        <p:grpSpPr bwMode="auto">
          <a:xfrm>
            <a:off x="228600" y="1981200"/>
            <a:ext cx="1216025" cy="942975"/>
            <a:chOff x="3810000" y="1524000"/>
            <a:chExt cx="1216025" cy="942975"/>
          </a:xfrm>
        </p:grpSpPr>
        <p:grpSp>
          <p:nvGrpSpPr>
            <p:cNvPr id="25618" name="Group 95"/>
            <p:cNvGrpSpPr>
              <a:grpSpLocks/>
            </p:cNvGrpSpPr>
            <p:nvPr/>
          </p:nvGrpSpPr>
          <p:grpSpPr bwMode="auto">
            <a:xfrm>
              <a:off x="3810000" y="1524000"/>
              <a:ext cx="1216025" cy="942975"/>
              <a:chOff x="3986" y="942"/>
              <a:chExt cx="766" cy="594"/>
            </a:xfrm>
          </p:grpSpPr>
          <p:sp>
            <p:nvSpPr>
              <p:cNvPr id="2562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562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562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562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562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562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562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562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5619"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25607" name="Group 8"/>
          <p:cNvGrpSpPr>
            <a:grpSpLocks/>
          </p:cNvGrpSpPr>
          <p:nvPr/>
        </p:nvGrpSpPr>
        <p:grpSpPr bwMode="auto">
          <a:xfrm>
            <a:off x="228600" y="3429000"/>
            <a:ext cx="1216025" cy="942975"/>
            <a:chOff x="3810000" y="2667000"/>
            <a:chExt cx="1216025" cy="942975"/>
          </a:xfrm>
        </p:grpSpPr>
        <p:grpSp>
          <p:nvGrpSpPr>
            <p:cNvPr id="25608" name="Group 95"/>
            <p:cNvGrpSpPr>
              <a:grpSpLocks/>
            </p:cNvGrpSpPr>
            <p:nvPr/>
          </p:nvGrpSpPr>
          <p:grpSpPr bwMode="auto">
            <a:xfrm>
              <a:off x="3810000" y="2667000"/>
              <a:ext cx="1216025" cy="942975"/>
              <a:chOff x="3986" y="942"/>
              <a:chExt cx="766" cy="594"/>
            </a:xfrm>
          </p:grpSpPr>
          <p:sp>
            <p:nvSpPr>
              <p:cNvPr id="2561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561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561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561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561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561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561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561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5609"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0" y="762000"/>
            <a:ext cx="9144000" cy="579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990600"/>
            <a:ext cx="9144000"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0" y="685800"/>
            <a:ext cx="9144000"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Initial Recognition and Management in the Emergency Department</a:t>
            </a:r>
            <a:br>
              <a:rPr lang="en-US" sz="3200" b="1" dirty="0" smtClean="0"/>
            </a:br>
            <a:r>
              <a:rPr lang="en-US" sz="3200" b="1" dirty="0" smtClean="0"/>
              <a:t/>
            </a:r>
            <a:br>
              <a:rPr lang="en-US" sz="3200" b="1" dirty="0" smtClean="0"/>
            </a:br>
            <a:r>
              <a:rPr lang="en-US" sz="3200" dirty="0" smtClean="0"/>
              <a:t/>
            </a:r>
            <a:br>
              <a:rPr lang="en-US" sz="3200" dirty="0" smtClean="0"/>
            </a:br>
            <a:r>
              <a:rPr lang="en-US" sz="3200" dirty="0" smtClean="0"/>
              <a:t/>
            </a:r>
            <a:br>
              <a:rPr lang="en-US" sz="3200" dirty="0" smtClean="0"/>
            </a:br>
            <a:endParaRPr lang="en-US" sz="3200" dirty="0"/>
          </a:p>
        </p:txBody>
      </p:sp>
      <p:sp>
        <p:nvSpPr>
          <p:cNvPr id="3" name="Content Placeholder 2"/>
          <p:cNvSpPr>
            <a:spLocks noGrp="1"/>
          </p:cNvSpPr>
          <p:nvPr>
            <p:ph idx="1"/>
          </p:nvPr>
        </p:nvSpPr>
        <p:spPr/>
        <p:txBody>
          <a:bodyPr/>
          <a:lstStyle/>
          <a:p>
            <a:pPr algn="just">
              <a:lnSpc>
                <a:spcPct val="150000"/>
              </a:lnSpc>
            </a:pPr>
            <a:r>
              <a:rPr lang="en-US" sz="2400" dirty="0" smtClean="0">
                <a:latin typeface="Times New Roman" pitchFamily="18" charset="0"/>
                <a:cs typeface="Times New Roman" pitchFamily="18" charset="0"/>
              </a:rPr>
              <a:t>  Airway, Breathing, Circulation (ABC)</a:t>
            </a:r>
          </a:p>
          <a:p>
            <a:pPr algn="just">
              <a:lnSpc>
                <a:spcPct val="150000"/>
              </a:lnSpc>
            </a:pPr>
            <a:r>
              <a:rPr lang="en-US" sz="2400" dirty="0" smtClean="0">
                <a:latin typeface="Times New Roman" pitchFamily="18" charset="0"/>
                <a:cs typeface="Times New Roman" pitchFamily="18" charset="0"/>
              </a:rPr>
              <a:t>  Vital signs, general observation</a:t>
            </a:r>
          </a:p>
          <a:p>
            <a:pPr algn="just">
              <a:lnSpc>
                <a:spcPct val="150000"/>
              </a:lnSpc>
            </a:pPr>
            <a:r>
              <a:rPr lang="en-US" sz="2400" dirty="0" smtClean="0">
                <a:latin typeface="Times New Roman" pitchFamily="18" charset="0"/>
                <a:cs typeface="Times New Roman" pitchFamily="18" charset="0"/>
              </a:rPr>
              <a:t>  Presence or absence of jugular venous distension</a:t>
            </a:r>
          </a:p>
          <a:p>
            <a:pPr algn="just">
              <a:lnSpc>
                <a:spcPct val="150000"/>
              </a:lnSpc>
            </a:pPr>
            <a:r>
              <a:rPr lang="en-US" sz="2400" dirty="0" smtClean="0">
                <a:latin typeface="Times New Roman" pitchFamily="18" charset="0"/>
                <a:cs typeface="Times New Roman" pitchFamily="18" charset="0"/>
              </a:rPr>
              <a:t>  Pulmonary auscultation for </a:t>
            </a:r>
            <a:r>
              <a:rPr lang="en-US" sz="2400" dirty="0" err="1" smtClean="0">
                <a:latin typeface="Times New Roman" pitchFamily="18" charset="0"/>
                <a:cs typeface="Times New Roman" pitchFamily="18" charset="0"/>
              </a:rPr>
              <a:t>rales</a:t>
            </a:r>
            <a:endParaRPr lang="en-US" sz="2400" dirty="0" smtClean="0">
              <a:latin typeface="Times New Roman" pitchFamily="18" charset="0"/>
              <a:cs typeface="Times New Roman" pitchFamily="18" charset="0"/>
            </a:endParaRPr>
          </a:p>
          <a:p>
            <a:pPr algn="just">
              <a:lnSpc>
                <a:spcPct val="150000"/>
              </a:lnSpc>
            </a:pPr>
            <a:r>
              <a:rPr lang="en-US" sz="2400" dirty="0" smtClean="0">
                <a:latin typeface="Times New Roman" pitchFamily="18" charset="0"/>
                <a:cs typeface="Times New Roman" pitchFamily="18" charset="0"/>
              </a:rPr>
              <a:t>  Cardiac auscultation for murmurs and gallops</a:t>
            </a:r>
          </a:p>
          <a:p>
            <a:pPr algn="just">
              <a:lnSpc>
                <a:spcPct val="150000"/>
              </a:lnSpc>
            </a:pPr>
            <a:r>
              <a:rPr lang="en-US" sz="2400" dirty="0" smtClean="0">
                <a:latin typeface="Times New Roman" pitchFamily="18" charset="0"/>
                <a:cs typeface="Times New Roman" pitchFamily="18" charset="0"/>
              </a:rPr>
              <a:t>  Presence or absence of stroke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of cardiac pain</a:t>
            </a:r>
            <a:endParaRPr lang="en-US" dirty="0"/>
          </a:p>
        </p:txBody>
      </p:sp>
      <p:sp>
        <p:nvSpPr>
          <p:cNvPr id="3" name="Content Placeholder 2"/>
          <p:cNvSpPr>
            <a:spLocks noGrp="1"/>
          </p:cNvSpPr>
          <p:nvPr>
            <p:ph idx="1"/>
          </p:nvPr>
        </p:nvSpPr>
        <p:spPr/>
        <p:txBody>
          <a:bodyPr/>
          <a:lstStyle/>
          <a:p>
            <a:pPr algn="just">
              <a:lnSpc>
                <a:spcPct val="150000"/>
              </a:lnSpc>
            </a:pPr>
            <a:r>
              <a:rPr lang="en-US" sz="2000" dirty="0" smtClean="0">
                <a:latin typeface="Times New Roman" pitchFamily="18" charset="0"/>
                <a:cs typeface="Times New Roman" pitchFamily="18" charset="0"/>
              </a:rPr>
              <a:t>Pain contribute to the heightened sympathetic activity</a:t>
            </a:r>
          </a:p>
          <a:p>
            <a:pPr algn="just">
              <a:lnSpc>
                <a:spcPct val="150000"/>
              </a:lnSpc>
            </a:pPr>
            <a:r>
              <a:rPr lang="en-US" sz="2000" dirty="0" smtClean="0">
                <a:latin typeface="Times New Roman" pitchFamily="18" charset="0"/>
                <a:cs typeface="Times New Roman" pitchFamily="18" charset="0"/>
              </a:rPr>
              <a:t>Typically accomplished with combination of nitrates, analgesics, oxygen and </a:t>
            </a:r>
            <a:r>
              <a:rPr lang="el-GR" sz="2000" dirty="0" smtClean="0">
                <a:latin typeface="Times New Roman" pitchFamily="18" charset="0"/>
                <a:cs typeface="Times New Roman" pitchFamily="18" charset="0"/>
              </a:rPr>
              <a:t>β</a:t>
            </a:r>
            <a:r>
              <a:rPr lang="en-US" sz="2000" dirty="0" smtClean="0">
                <a:latin typeface="Times New Roman" pitchFamily="18" charset="0"/>
                <a:cs typeface="Times New Roman" pitchFamily="18" charset="0"/>
              </a:rPr>
              <a:t>-blocker</a:t>
            </a:r>
            <a:endParaRPr lang="en-US" sz="2000" b="1" dirty="0" smtClean="0">
              <a:latin typeface="Times New Roman" pitchFamily="18" charset="0"/>
              <a:cs typeface="Times New Roman" pitchFamily="18" charset="0"/>
            </a:endParaRPr>
          </a:p>
          <a:p>
            <a:pPr algn="just">
              <a:lnSpc>
                <a:spcPct val="150000"/>
              </a:lnSpc>
            </a:pPr>
            <a:r>
              <a:rPr lang="en-US" sz="2000" b="1" dirty="0" smtClean="0">
                <a:latin typeface="Times New Roman" pitchFamily="18" charset="0"/>
                <a:cs typeface="Times New Roman" pitchFamily="18" charset="0"/>
              </a:rPr>
              <a:t>Nitroglycerin					    </a:t>
            </a:r>
            <a:r>
              <a:rPr lang="en-US" sz="2000" dirty="0" smtClean="0">
                <a:solidFill>
                  <a:srgbClr val="002060"/>
                </a:solidFill>
                <a:latin typeface="Times New Roman" pitchFamily="18" charset="0"/>
                <a:cs typeface="Times New Roman" pitchFamily="18" charset="0"/>
              </a:rPr>
              <a:t>Class I (C) </a:t>
            </a:r>
            <a:endParaRPr lang="en-US" sz="2000" dirty="0" smtClean="0">
              <a:latin typeface="Times New Roman" pitchFamily="18" charset="0"/>
              <a:cs typeface="Times New Roman" pitchFamily="18" charset="0"/>
            </a:endParaRPr>
          </a:p>
          <a:p>
            <a:pPr algn="just">
              <a:lnSpc>
                <a:spcPct val="150000"/>
              </a:lnSpc>
            </a:pPr>
            <a:r>
              <a:rPr lang="en-US" sz="2000" dirty="0" smtClean="0">
                <a:latin typeface="Times New Roman" pitchFamily="18" charset="0"/>
                <a:cs typeface="Times New Roman" pitchFamily="18" charset="0"/>
              </a:rPr>
              <a:t>Nitrates should not be administered to patients with:</a:t>
            </a:r>
          </a:p>
          <a:p>
            <a:pPr marL="1147572" lvl="3" indent="-342900" algn="just">
              <a:lnSpc>
                <a:spcPct val="150000"/>
              </a:lnSpc>
              <a:buFont typeface="Wingdings" pitchFamily="2" charset="2"/>
              <a:buChar char="v"/>
            </a:pPr>
            <a:r>
              <a:rPr lang="en-US" dirty="0" smtClean="0">
                <a:latin typeface="Times New Roman" pitchFamily="18" charset="0"/>
                <a:cs typeface="Times New Roman" pitchFamily="18" charset="0"/>
              </a:rPr>
              <a:t>systolic pressure &lt; 90 mm Hg or ≥ to 30 mm Hg below baseline</a:t>
            </a:r>
          </a:p>
          <a:p>
            <a:pPr marL="1147572" lvl="3" indent="-342900" algn="just">
              <a:lnSpc>
                <a:spcPct val="150000"/>
              </a:lnSpc>
              <a:buFont typeface="Wingdings" pitchFamily="2" charset="2"/>
              <a:buChar char="v"/>
            </a:pPr>
            <a:r>
              <a:rPr lang="en-US" dirty="0" smtClean="0">
                <a:latin typeface="Times New Roman" pitchFamily="18" charset="0"/>
                <a:cs typeface="Times New Roman" pitchFamily="18" charset="0"/>
              </a:rPr>
              <a:t>severe </a:t>
            </a:r>
            <a:r>
              <a:rPr lang="en-US" dirty="0" err="1" smtClean="0">
                <a:latin typeface="Times New Roman" pitchFamily="18" charset="0"/>
                <a:cs typeface="Times New Roman" pitchFamily="18" charset="0"/>
              </a:rPr>
              <a:t>bradycardia</a:t>
            </a:r>
            <a:r>
              <a:rPr lang="en-US" dirty="0" smtClean="0">
                <a:latin typeface="Times New Roman" pitchFamily="18" charset="0"/>
                <a:cs typeface="Times New Roman" pitchFamily="18" charset="0"/>
              </a:rPr>
              <a:t> (&lt; 50 </a:t>
            </a:r>
            <a:r>
              <a:rPr lang="en-US" dirty="0" err="1" smtClean="0">
                <a:latin typeface="Times New Roman" pitchFamily="18" charset="0"/>
                <a:cs typeface="Times New Roman" pitchFamily="18" charset="0"/>
              </a:rPr>
              <a:t>bpm</a:t>
            </a:r>
            <a:r>
              <a:rPr lang="en-US" dirty="0" smtClean="0">
                <a:latin typeface="Times New Roman" pitchFamily="18" charset="0"/>
                <a:cs typeface="Times New Roman" pitchFamily="18" charset="0"/>
              </a:rPr>
              <a:t>)</a:t>
            </a:r>
          </a:p>
          <a:p>
            <a:pPr marL="1147572" lvl="3" indent="-342900" algn="just">
              <a:lnSpc>
                <a:spcPct val="150000"/>
              </a:lnSpc>
              <a:buFont typeface="Wingdings" pitchFamily="2" charset="2"/>
              <a:buChar char="v"/>
            </a:pPr>
            <a:r>
              <a:rPr lang="en-US" dirty="0" smtClean="0">
                <a:latin typeface="Times New Roman" pitchFamily="18" charset="0"/>
                <a:cs typeface="Times New Roman" pitchFamily="18" charset="0"/>
              </a:rPr>
              <a:t>suspected RV infarction.</a:t>
            </a:r>
          </a:p>
          <a:p>
            <a:pPr marL="1147572" lvl="3" indent="-342900" algn="just">
              <a:lnSpc>
                <a:spcPct val="150000"/>
              </a:lnSpc>
              <a:buFont typeface="Wingdings" pitchFamily="2" charset="2"/>
              <a:buChar char="v"/>
            </a:pPr>
            <a:r>
              <a:rPr lang="en-US" dirty="0" smtClean="0">
                <a:latin typeface="Times New Roman" pitchFamily="18" charset="0"/>
                <a:cs typeface="Times New Roman" pitchFamily="18" charset="0"/>
              </a:rPr>
              <a:t>who have received a </a:t>
            </a:r>
            <a:r>
              <a:rPr lang="en-US" dirty="0" err="1" smtClean="0">
                <a:latin typeface="Times New Roman" pitchFamily="18" charset="0"/>
                <a:cs typeface="Times New Roman" pitchFamily="18" charset="0"/>
              </a:rPr>
              <a:t>phosphodiesterase</a:t>
            </a:r>
            <a:r>
              <a:rPr lang="en-US"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85800"/>
            <a:ext cx="8229600" cy="5440363"/>
          </a:xfrm>
        </p:spPr>
        <p:txBody>
          <a:bodyPr/>
          <a:lstStyle/>
          <a:p>
            <a:pPr algn="just">
              <a:lnSpc>
                <a:spcPct val="150000"/>
              </a:lnSpc>
            </a:pPr>
            <a:r>
              <a:rPr lang="en-US" dirty="0" smtClean="0">
                <a:latin typeface="Calibri" pitchFamily="34" charset="0"/>
              </a:rPr>
              <a:t>Analgesia</a:t>
            </a:r>
          </a:p>
          <a:p>
            <a:pPr lvl="2" algn="just">
              <a:lnSpc>
                <a:spcPct val="150000"/>
              </a:lnSpc>
              <a:buNone/>
            </a:pPr>
            <a:r>
              <a:rPr lang="en-US" sz="2000" dirty="0" smtClean="0"/>
              <a:t>Morphine sulfate (2 to 4 mg intravenously)</a:t>
            </a:r>
            <a:r>
              <a:rPr lang="en-US" sz="2000" dirty="0" smtClean="0">
                <a:solidFill>
                  <a:srgbClr val="FFC000"/>
                </a:solidFill>
                <a:cs typeface="Arial" pitchFamily="34" charset="0"/>
              </a:rPr>
              <a:t> </a:t>
            </a:r>
            <a:r>
              <a:rPr lang="en-US" sz="2000" dirty="0" smtClean="0">
                <a:solidFill>
                  <a:srgbClr val="002060"/>
                </a:solidFill>
                <a:cs typeface="Arial" pitchFamily="34" charset="0"/>
              </a:rPr>
              <a:t>Class I (C)</a:t>
            </a:r>
          </a:p>
          <a:p>
            <a:pPr lvl="2" algn="just">
              <a:lnSpc>
                <a:spcPct val="150000"/>
              </a:lnSpc>
              <a:buNone/>
            </a:pPr>
            <a:r>
              <a:rPr lang="en-US" sz="2000" dirty="0" smtClean="0"/>
              <a:t>NSAIDS Increase risk of cardiovascular events so should be discontinued</a:t>
            </a:r>
          </a:p>
          <a:p>
            <a:pPr algn="just">
              <a:lnSpc>
                <a:spcPct val="150000"/>
              </a:lnSpc>
              <a:buNone/>
            </a:pPr>
            <a:r>
              <a:rPr lang="en-US" sz="2000" dirty="0" smtClean="0"/>
              <a:t>[A sub study analysis from the </a:t>
            </a:r>
            <a:r>
              <a:rPr lang="en-US" sz="2000" dirty="0" smtClean="0">
                <a:solidFill>
                  <a:srgbClr val="002060"/>
                </a:solidFill>
              </a:rPr>
              <a:t>ETRACT</a:t>
            </a:r>
            <a:r>
              <a:rPr lang="en-US" sz="2000" baseline="30000" dirty="0" smtClean="0">
                <a:solidFill>
                  <a:srgbClr val="002060"/>
                </a:solidFill>
              </a:rPr>
              <a:t>  </a:t>
            </a:r>
            <a:r>
              <a:rPr lang="en-US" sz="2000" dirty="0" smtClean="0">
                <a:solidFill>
                  <a:srgbClr val="002060"/>
                </a:solidFill>
              </a:rPr>
              <a:t>TIMI-25 </a:t>
            </a:r>
            <a:r>
              <a:rPr lang="en-US" sz="2000" dirty="0" smtClean="0"/>
              <a:t>trial   showed increased risk of death, </a:t>
            </a:r>
            <a:r>
              <a:rPr lang="en-US" sz="2000" dirty="0" err="1" smtClean="0"/>
              <a:t>reinfarction</a:t>
            </a:r>
            <a:r>
              <a:rPr lang="en-US" sz="2000" dirty="0" smtClean="0"/>
              <a:t>,</a:t>
            </a:r>
            <a:r>
              <a:rPr lang="en-US" sz="2000" baseline="30000" dirty="0" smtClean="0"/>
              <a:t> </a:t>
            </a:r>
            <a:r>
              <a:rPr lang="en-US" sz="2000" dirty="0" smtClean="0"/>
              <a:t>heart failure, or shock among patients on NSAIDs</a:t>
            </a:r>
            <a:r>
              <a:rPr lang="en-US" sz="2000" baseline="30000" dirty="0" smtClean="0"/>
              <a:t> </a:t>
            </a:r>
            <a:r>
              <a:rPr lang="en-US" sz="2000" dirty="0" smtClean="0"/>
              <a:t>within 7 days of enrollment].</a:t>
            </a:r>
            <a:r>
              <a:rPr lang="en-US" sz="2400" dirty="0" smtClean="0">
                <a:latin typeface="Calibri" pitchFamily="34" charset="0"/>
                <a:cs typeface="Arial" pitchFamily="34" charset="0"/>
              </a:rPr>
              <a:t> </a:t>
            </a:r>
          </a:p>
          <a:p>
            <a:pPr algn="just">
              <a:lnSpc>
                <a:spcPct val="150000"/>
              </a:lnSpc>
            </a:pPr>
            <a:r>
              <a:rPr lang="en-US" sz="2400" dirty="0" smtClean="0">
                <a:latin typeface="Calibri" pitchFamily="34" charset="0"/>
                <a:cs typeface="Arial" pitchFamily="34" charset="0"/>
              </a:rPr>
              <a:t>Oxygen</a:t>
            </a:r>
          </a:p>
          <a:p>
            <a:pPr lvl="1" algn="just">
              <a:lnSpc>
                <a:spcPct val="150000"/>
              </a:lnSpc>
              <a:buFont typeface="Wingdings" pitchFamily="2" charset="2"/>
              <a:buChar char="v"/>
            </a:pPr>
            <a:r>
              <a:rPr lang="en-US" sz="2400" dirty="0" smtClean="0">
                <a:latin typeface="Calibri" pitchFamily="34" charset="0"/>
                <a:cs typeface="Arial" pitchFamily="34" charset="0"/>
              </a:rPr>
              <a:t>Arterial oxygen </a:t>
            </a:r>
            <a:r>
              <a:rPr lang="en-US" sz="2400" dirty="0" err="1" smtClean="0">
                <a:latin typeface="Calibri" pitchFamily="34" charset="0"/>
                <a:cs typeface="Arial" pitchFamily="34" charset="0"/>
              </a:rPr>
              <a:t>desaturation</a:t>
            </a:r>
            <a:r>
              <a:rPr lang="en-US" sz="2400" dirty="0" smtClean="0">
                <a:latin typeface="Calibri" pitchFamily="34" charset="0"/>
                <a:cs typeface="Arial" pitchFamily="34" charset="0"/>
              </a:rPr>
              <a:t> (SaO</a:t>
            </a:r>
            <a:r>
              <a:rPr lang="en-US" sz="2400" baseline="-25000" dirty="0" smtClean="0">
                <a:latin typeface="Calibri" pitchFamily="34" charset="0"/>
                <a:cs typeface="Arial" pitchFamily="34" charset="0"/>
              </a:rPr>
              <a:t>2</a:t>
            </a:r>
            <a:r>
              <a:rPr lang="en-US" sz="2400" dirty="0" smtClean="0">
                <a:latin typeface="Calibri" pitchFamily="34" charset="0"/>
                <a:cs typeface="Arial" pitchFamily="34" charset="0"/>
              </a:rPr>
              <a:t> &lt; 90%) </a:t>
            </a:r>
            <a:r>
              <a:rPr lang="en-US" sz="2400" dirty="0" smtClean="0">
                <a:solidFill>
                  <a:srgbClr val="002060"/>
                </a:solidFill>
                <a:latin typeface="Calibri" pitchFamily="34" charset="0"/>
                <a:cs typeface="Calibri" pitchFamily="34" charset="0"/>
              </a:rPr>
              <a:t>Class I(B)</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1" y="1066800"/>
            <a:ext cx="9144000" cy="5516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990600" y="2498725"/>
            <a:ext cx="7239000" cy="19383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The Relationship Between Sudden Cardiac Death and STEMI  </a:t>
            </a:r>
          </a:p>
        </p:txBody>
      </p:sp>
      <p:sp>
        <p:nvSpPr>
          <p:cNvPr id="26627"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Onset of Myocardial Infarction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990600" y="2498725"/>
            <a:ext cx="7239000" cy="19383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Evaluation and Management of Patients With STEMI and Out-of-Hospital Cardiac Arrest </a:t>
            </a:r>
          </a:p>
        </p:txBody>
      </p:sp>
      <p:sp>
        <p:nvSpPr>
          <p:cNvPr id="27651"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Onset of Myocardial Infarction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C00000"/>
                </a:solidFill>
              </a:rPr>
              <a:t/>
            </a:r>
            <a:br>
              <a:rPr lang="en-US" b="1" dirty="0" smtClean="0">
                <a:solidFill>
                  <a:srgbClr val="C00000"/>
                </a:solidFill>
              </a:rPr>
            </a:br>
            <a:r>
              <a:rPr lang="en-US" b="1" dirty="0" smtClean="0">
                <a:solidFill>
                  <a:srgbClr val="C00000"/>
                </a:solidFill>
              </a:rPr>
              <a:t/>
            </a:r>
            <a:br>
              <a:rPr lang="en-US" b="1" dirty="0" smtClean="0">
                <a:solidFill>
                  <a:srgbClr val="C00000"/>
                </a:solidFill>
              </a:rPr>
            </a:br>
            <a:r>
              <a:rPr lang="en-US" b="1" dirty="0" smtClean="0">
                <a:solidFill>
                  <a:srgbClr val="C00000"/>
                </a:solidFill>
              </a:rPr>
              <a:t>Acute Phase Risk Stratification:</a:t>
            </a:r>
            <a:br>
              <a:rPr lang="en-US" b="1" dirty="0" smtClean="0">
                <a:solidFill>
                  <a:srgbClr val="C00000"/>
                </a:solidFill>
              </a:rPr>
            </a:br>
            <a:r>
              <a:rPr lang="en-US" b="1" dirty="0" smtClean="0">
                <a:solidFill>
                  <a:srgbClr val="C00000"/>
                </a:solidFill>
              </a:rPr>
              <a:t>Electrocardiographic features</a:t>
            </a:r>
            <a:r>
              <a:rPr lang="en-US" dirty="0" smtClean="0">
                <a:solidFill>
                  <a:srgbClr val="C00000"/>
                </a:solidFill>
              </a:rPr>
              <a:t/>
            </a:r>
            <a:br>
              <a:rPr lang="en-US" dirty="0" smtClean="0">
                <a:solidFill>
                  <a:srgbClr val="C00000"/>
                </a:solidFill>
              </a:rPr>
            </a:br>
            <a:r>
              <a:rPr lang="en-US" dirty="0" smtClean="0">
                <a:solidFill>
                  <a:srgbClr val="C00000"/>
                </a:solidFill>
              </a:rPr>
              <a:t/>
            </a:r>
            <a:br>
              <a:rPr lang="en-US" dirty="0" smtClean="0">
                <a:solidFill>
                  <a:srgbClr val="C00000"/>
                </a:solidFill>
              </a:rPr>
            </a:br>
            <a:endParaRPr lang="en-US" dirty="0" smtClean="0">
              <a:solidFill>
                <a:srgbClr val="C00000"/>
              </a:solidFill>
            </a:endParaRPr>
          </a:p>
        </p:txBody>
      </p:sp>
      <p:sp>
        <p:nvSpPr>
          <p:cNvPr id="3" name="Content Placeholder 2"/>
          <p:cNvSpPr>
            <a:spLocks noGrp="1"/>
          </p:cNvSpPr>
          <p:nvPr>
            <p:ph idx="1"/>
          </p:nvPr>
        </p:nvSpPr>
        <p:spPr/>
        <p:txBody>
          <a:bodyPr rtlCol="0">
            <a:noAutofit/>
          </a:bodyPr>
          <a:lstStyle/>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Anterior MI/ Persisting ST elevation</a:t>
            </a:r>
          </a:p>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Q waves in multiple leads</a:t>
            </a:r>
          </a:p>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RVMI + IWMI</a:t>
            </a:r>
          </a:p>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High sum of ST elevation</a:t>
            </a:r>
          </a:p>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Reciprocal ( anterior ) ST depression</a:t>
            </a:r>
          </a:p>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Persisting ST depression</a:t>
            </a:r>
          </a:p>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Prolonged QT</a:t>
            </a:r>
          </a:p>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Conduction defects/ heart block</a:t>
            </a:r>
          </a:p>
          <a:p>
            <a:pPr algn="just">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Sinus tachycardia/</a:t>
            </a:r>
            <a:r>
              <a:rPr lang="en-US" sz="2000" dirty="0" err="1" smtClean="0">
                <a:latin typeface="Times New Roman" pitchFamily="18" charset="0"/>
                <a:cs typeface="Times New Roman" pitchFamily="18" charset="0"/>
              </a:rPr>
              <a:t>arrythmia</a:t>
            </a:r>
            <a:r>
              <a:rPr lang="en-US" sz="2000"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Grp="1" noChangeArrowheads="1"/>
          </p:cNvSpPr>
          <p:nvPr>
            <p:ph type="title"/>
          </p:nvPr>
        </p:nvSpPr>
        <p:spPr>
          <a:xfrm>
            <a:off x="434975" y="457200"/>
            <a:ext cx="8229600" cy="1143000"/>
          </a:xfrm>
          <a:noFill/>
        </p:spPr>
        <p:txBody>
          <a:bodyPr/>
          <a:lstStyle/>
          <a:p>
            <a:r>
              <a:rPr lang="en-US" sz="3200" b="1" smtClean="0">
                <a:solidFill>
                  <a:schemeClr val="accent2"/>
                </a:solidFill>
                <a:ea typeface="ＭＳ Ｐゴシック" pitchFamily="1" charset="-128"/>
                <a:cs typeface="Arial Unicode MS" pitchFamily="1" charset="0"/>
              </a:rPr>
              <a:t>Evaluation and Management of Patients With STEMI and Out-of-Hospital Cardiac Arrest </a:t>
            </a:r>
          </a:p>
        </p:txBody>
      </p:sp>
      <p:sp>
        <p:nvSpPr>
          <p:cNvPr id="28675" name="TextBox 3"/>
          <p:cNvSpPr txBox="1">
            <a:spLocks noChangeArrowheads="1"/>
          </p:cNvSpPr>
          <p:nvPr/>
        </p:nvSpPr>
        <p:spPr bwMode="auto">
          <a:xfrm>
            <a:off x="1905000" y="2133600"/>
            <a:ext cx="7010400" cy="1200150"/>
          </a:xfrm>
          <a:prstGeom prst="rect">
            <a:avLst/>
          </a:prstGeom>
          <a:noFill/>
          <a:ln w="9525">
            <a:noFill/>
            <a:miter lim="800000"/>
            <a:headEnd/>
            <a:tailEnd/>
          </a:ln>
        </p:spPr>
        <p:txBody>
          <a:bodyPr>
            <a:spAutoFit/>
          </a:bodyPr>
          <a:lstStyle/>
          <a:p>
            <a:r>
              <a:rPr lang="en-US" altLang="ja-JP"/>
              <a:t>Therapeutic hypothermia should be started as soon as possible in comatose patients with STEMI and out-of-hospital cardiac arrest caused by VF or pulseless VT, including patients who undergo primary PCI. </a:t>
            </a:r>
          </a:p>
        </p:txBody>
      </p:sp>
      <p:sp>
        <p:nvSpPr>
          <p:cNvPr id="28676" name="TextBox 5"/>
          <p:cNvSpPr txBox="1">
            <a:spLocks noChangeArrowheads="1"/>
          </p:cNvSpPr>
          <p:nvPr/>
        </p:nvSpPr>
        <p:spPr bwMode="auto">
          <a:xfrm>
            <a:off x="1905000" y="3886200"/>
            <a:ext cx="7010400" cy="923925"/>
          </a:xfrm>
          <a:prstGeom prst="rect">
            <a:avLst/>
          </a:prstGeom>
          <a:noFill/>
          <a:ln w="9525">
            <a:noFill/>
            <a:miter lim="800000"/>
            <a:headEnd/>
            <a:tailEnd/>
          </a:ln>
        </p:spPr>
        <p:txBody>
          <a:bodyPr>
            <a:spAutoFit/>
          </a:bodyPr>
          <a:lstStyle/>
          <a:p>
            <a:r>
              <a:rPr lang="en-US"/>
              <a:t>Immediate angiography and PCI when indicated should be performed in resuscitated out-of-hospital cardiac arrest patients whose initial ECG shows STEMI. </a:t>
            </a:r>
          </a:p>
        </p:txBody>
      </p:sp>
      <p:grpSp>
        <p:nvGrpSpPr>
          <p:cNvPr id="28677" name="Group 3"/>
          <p:cNvGrpSpPr>
            <a:grpSpLocks/>
          </p:cNvGrpSpPr>
          <p:nvPr/>
        </p:nvGrpSpPr>
        <p:grpSpPr bwMode="auto">
          <a:xfrm>
            <a:off x="228600" y="1981200"/>
            <a:ext cx="1216025" cy="942975"/>
            <a:chOff x="3810000" y="1524000"/>
            <a:chExt cx="1216025" cy="942975"/>
          </a:xfrm>
        </p:grpSpPr>
        <p:grpSp>
          <p:nvGrpSpPr>
            <p:cNvPr id="28689" name="Group 95"/>
            <p:cNvGrpSpPr>
              <a:grpSpLocks/>
            </p:cNvGrpSpPr>
            <p:nvPr/>
          </p:nvGrpSpPr>
          <p:grpSpPr bwMode="auto">
            <a:xfrm>
              <a:off x="3810000" y="1524000"/>
              <a:ext cx="1216025" cy="942975"/>
              <a:chOff x="3986" y="942"/>
              <a:chExt cx="766" cy="594"/>
            </a:xfrm>
          </p:grpSpPr>
          <p:sp>
            <p:nvSpPr>
              <p:cNvPr id="2869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869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869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869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869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869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869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869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8690"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28678" name="Group 3"/>
          <p:cNvGrpSpPr>
            <a:grpSpLocks/>
          </p:cNvGrpSpPr>
          <p:nvPr/>
        </p:nvGrpSpPr>
        <p:grpSpPr bwMode="auto">
          <a:xfrm>
            <a:off x="228600" y="3733800"/>
            <a:ext cx="1216025" cy="942975"/>
            <a:chOff x="3810000" y="1524000"/>
            <a:chExt cx="1216025" cy="942975"/>
          </a:xfrm>
        </p:grpSpPr>
        <p:grpSp>
          <p:nvGrpSpPr>
            <p:cNvPr id="28679" name="Group 95"/>
            <p:cNvGrpSpPr>
              <a:grpSpLocks/>
            </p:cNvGrpSpPr>
            <p:nvPr/>
          </p:nvGrpSpPr>
          <p:grpSpPr bwMode="auto">
            <a:xfrm>
              <a:off x="3810000" y="1524000"/>
              <a:ext cx="1216025" cy="942975"/>
              <a:chOff x="3986" y="942"/>
              <a:chExt cx="766" cy="594"/>
            </a:xfrm>
          </p:grpSpPr>
          <p:sp>
            <p:nvSpPr>
              <p:cNvPr id="2868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868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868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868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2868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2868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2868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2868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28680"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0" y="371475"/>
            <a:ext cx="9144000" cy="560388"/>
          </a:xfrm>
          <a:prstGeom prst="rect">
            <a:avLst/>
          </a:prstGeom>
          <a:solidFill>
            <a:schemeClr val="accent2"/>
          </a:solidFill>
          <a:ln w="9525">
            <a:solidFill>
              <a:schemeClr val="accent2"/>
            </a:solidFill>
            <a:miter lim="800000"/>
            <a:headEnd/>
            <a:tailEnd/>
          </a:ln>
        </p:spPr>
        <p:txBody>
          <a:bodyPr>
            <a:spAutoFit/>
          </a:bodyPr>
          <a:lstStyle/>
          <a:p>
            <a:pPr algn="ctr">
              <a:lnSpc>
                <a:spcPct val="80000"/>
              </a:lnSpc>
            </a:pPr>
            <a:r>
              <a:rPr lang="en-US" sz="3800" b="1">
                <a:solidFill>
                  <a:schemeClr val="bg1"/>
                </a:solidFill>
                <a:latin typeface="Garamond" pitchFamily="1" charset="0"/>
              </a:rPr>
              <a:t>Guideline for STEMI</a:t>
            </a:r>
          </a:p>
        </p:txBody>
      </p:sp>
      <p:sp>
        <p:nvSpPr>
          <p:cNvPr id="29699" name="Rectangle 3"/>
          <p:cNvSpPr>
            <a:spLocks noChangeArrowheads="1"/>
          </p:cNvSpPr>
          <p:nvPr/>
        </p:nvSpPr>
        <p:spPr bwMode="auto">
          <a:xfrm>
            <a:off x="2012950" y="2819400"/>
            <a:ext cx="5118100" cy="1098550"/>
          </a:xfrm>
          <a:prstGeom prst="rect">
            <a:avLst/>
          </a:prstGeom>
          <a:noFill/>
          <a:ln w="9525">
            <a:noFill/>
            <a:miter lim="800000"/>
            <a:headEnd/>
            <a:tailEnd/>
          </a:ln>
        </p:spPr>
        <p:txBody>
          <a:bodyPr wrap="none">
            <a:spAutoFit/>
          </a:bodyPr>
          <a:lstStyle/>
          <a:p>
            <a:pPr algn="ctr">
              <a:lnSpc>
                <a:spcPct val="80000"/>
              </a:lnSpc>
            </a:pPr>
            <a:r>
              <a:rPr lang="en-US" sz="4000" b="1">
                <a:solidFill>
                  <a:srgbClr val="333399"/>
                </a:solidFill>
                <a:latin typeface="Arial Unicode MS" pitchFamily="1" charset="0"/>
                <a:cs typeface="Arial Unicode MS" pitchFamily="1" charset="0"/>
              </a:rPr>
              <a:t>Reperfusion at a </a:t>
            </a:r>
          </a:p>
          <a:p>
            <a:pPr algn="ctr">
              <a:lnSpc>
                <a:spcPct val="80000"/>
              </a:lnSpc>
            </a:pPr>
            <a:r>
              <a:rPr lang="en-US" sz="4000" b="1">
                <a:solidFill>
                  <a:srgbClr val="333399"/>
                </a:solidFill>
                <a:latin typeface="Arial Unicode MS" pitchFamily="1" charset="0"/>
                <a:cs typeface="Arial Unicode MS" pitchFamily="1" charset="0"/>
              </a:rPr>
              <a:t>PCI-Capable Hospital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3"/>
          <p:cNvSpPr>
            <a:spLocks noGrp="1" noChangeArrowheads="1"/>
          </p:cNvSpPr>
          <p:nvPr>
            <p:ph type="title"/>
          </p:nvPr>
        </p:nvSpPr>
        <p:spPr>
          <a:noFill/>
        </p:spPr>
        <p:txBody>
          <a:bodyPr/>
          <a:lstStyle/>
          <a:p>
            <a:r>
              <a:rPr lang="en-US" sz="3600" b="1" smtClean="0">
                <a:solidFill>
                  <a:schemeClr val="accent2"/>
                </a:solidFill>
                <a:ea typeface="ＭＳ Ｐゴシック" pitchFamily="1" charset="-128"/>
                <a:cs typeface="Arial Unicode MS" pitchFamily="1" charset="0"/>
              </a:rPr>
              <a:t>Primary PCI in STEMI</a:t>
            </a:r>
          </a:p>
        </p:txBody>
      </p:sp>
      <p:grpSp>
        <p:nvGrpSpPr>
          <p:cNvPr id="31747" name="Group 2"/>
          <p:cNvGrpSpPr>
            <a:grpSpLocks/>
          </p:cNvGrpSpPr>
          <p:nvPr/>
        </p:nvGrpSpPr>
        <p:grpSpPr bwMode="auto">
          <a:xfrm>
            <a:off x="192088" y="1741488"/>
            <a:ext cx="1216025" cy="942975"/>
            <a:chOff x="1143000" y="1524000"/>
            <a:chExt cx="1216025" cy="942975"/>
          </a:xfrm>
        </p:grpSpPr>
        <p:grpSp>
          <p:nvGrpSpPr>
            <p:cNvPr id="31773" name="Group 95"/>
            <p:cNvGrpSpPr>
              <a:grpSpLocks/>
            </p:cNvGrpSpPr>
            <p:nvPr/>
          </p:nvGrpSpPr>
          <p:grpSpPr bwMode="auto">
            <a:xfrm>
              <a:off x="1143000" y="1524000"/>
              <a:ext cx="1216025" cy="942975"/>
              <a:chOff x="3986" y="942"/>
              <a:chExt cx="766" cy="594"/>
            </a:xfrm>
          </p:grpSpPr>
          <p:sp>
            <p:nvSpPr>
              <p:cNvPr id="3177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7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7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7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7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178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178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178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1774"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sp>
        <p:nvSpPr>
          <p:cNvPr id="31748" name="TextBox 3"/>
          <p:cNvSpPr txBox="1">
            <a:spLocks noChangeArrowheads="1"/>
          </p:cNvSpPr>
          <p:nvPr/>
        </p:nvSpPr>
        <p:spPr bwMode="auto">
          <a:xfrm>
            <a:off x="1905000" y="1905000"/>
            <a:ext cx="7010400" cy="646113"/>
          </a:xfrm>
          <a:prstGeom prst="rect">
            <a:avLst/>
          </a:prstGeom>
          <a:noFill/>
          <a:ln w="9525">
            <a:noFill/>
            <a:miter lim="800000"/>
            <a:headEnd/>
            <a:tailEnd/>
          </a:ln>
        </p:spPr>
        <p:txBody>
          <a:bodyPr>
            <a:spAutoFit/>
          </a:bodyPr>
          <a:lstStyle/>
          <a:p>
            <a:r>
              <a:rPr lang="en-US"/>
              <a:t>Primary PCI should be performed in patients with STEMI and ischemic symptoms of less than 12 hours’ duration. </a:t>
            </a:r>
            <a:endParaRPr lang="en-US" altLang="ja-JP"/>
          </a:p>
        </p:txBody>
      </p:sp>
      <p:sp>
        <p:nvSpPr>
          <p:cNvPr id="31749" name="TextBox 4"/>
          <p:cNvSpPr txBox="1">
            <a:spLocks noChangeArrowheads="1"/>
          </p:cNvSpPr>
          <p:nvPr/>
        </p:nvSpPr>
        <p:spPr bwMode="auto">
          <a:xfrm>
            <a:off x="1885950" y="3213100"/>
            <a:ext cx="7000875" cy="1200150"/>
          </a:xfrm>
          <a:prstGeom prst="rect">
            <a:avLst/>
          </a:prstGeom>
          <a:noFill/>
          <a:ln w="9525">
            <a:noFill/>
            <a:miter lim="800000"/>
            <a:headEnd/>
            <a:tailEnd/>
          </a:ln>
        </p:spPr>
        <p:txBody>
          <a:bodyPr>
            <a:spAutoFit/>
          </a:bodyPr>
          <a:lstStyle/>
          <a:p>
            <a:r>
              <a:rPr lang="en-US"/>
              <a:t>Primary PCI should be performed in patients with STEMI and ischemic symptoms of less than 12 hours’ duration who have contraindications to fibrinolytic therapy, irrespective of the time delay from FMC.</a:t>
            </a:r>
          </a:p>
        </p:txBody>
      </p:sp>
      <p:grpSp>
        <p:nvGrpSpPr>
          <p:cNvPr id="31750" name="Group 3"/>
          <p:cNvGrpSpPr>
            <a:grpSpLocks/>
          </p:cNvGrpSpPr>
          <p:nvPr/>
        </p:nvGrpSpPr>
        <p:grpSpPr bwMode="auto">
          <a:xfrm>
            <a:off x="192088" y="3043238"/>
            <a:ext cx="1216025" cy="942975"/>
            <a:chOff x="3810000" y="1524000"/>
            <a:chExt cx="1216025" cy="942975"/>
          </a:xfrm>
        </p:grpSpPr>
        <p:grpSp>
          <p:nvGrpSpPr>
            <p:cNvPr id="31763" name="Group 95"/>
            <p:cNvGrpSpPr>
              <a:grpSpLocks/>
            </p:cNvGrpSpPr>
            <p:nvPr/>
          </p:nvGrpSpPr>
          <p:grpSpPr bwMode="auto">
            <a:xfrm>
              <a:off x="3810000" y="1524000"/>
              <a:ext cx="1216025" cy="942975"/>
              <a:chOff x="3986" y="942"/>
              <a:chExt cx="766" cy="594"/>
            </a:xfrm>
          </p:grpSpPr>
          <p:sp>
            <p:nvSpPr>
              <p:cNvPr id="3176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6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6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6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6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177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177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177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1764"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31751" name="TextBox 5"/>
          <p:cNvSpPr txBox="1">
            <a:spLocks noChangeArrowheads="1"/>
          </p:cNvSpPr>
          <p:nvPr/>
        </p:nvSpPr>
        <p:spPr bwMode="auto">
          <a:xfrm>
            <a:off x="1943100" y="4699000"/>
            <a:ext cx="7000875" cy="922338"/>
          </a:xfrm>
          <a:prstGeom prst="rect">
            <a:avLst/>
          </a:prstGeom>
          <a:noFill/>
          <a:ln w="9525">
            <a:noFill/>
            <a:miter lim="800000"/>
            <a:headEnd/>
            <a:tailEnd/>
          </a:ln>
        </p:spPr>
        <p:txBody>
          <a:bodyPr>
            <a:spAutoFit/>
          </a:bodyPr>
          <a:lstStyle/>
          <a:p>
            <a:r>
              <a:rPr lang="en-US"/>
              <a:t>Primary PCI should be performed in patients with STEMI and cardiogenic shock or acute severe HF, irrespective of time delay from MI onset. </a:t>
            </a:r>
          </a:p>
        </p:txBody>
      </p:sp>
      <p:grpSp>
        <p:nvGrpSpPr>
          <p:cNvPr id="31752" name="Group 3"/>
          <p:cNvGrpSpPr>
            <a:grpSpLocks/>
          </p:cNvGrpSpPr>
          <p:nvPr/>
        </p:nvGrpSpPr>
        <p:grpSpPr bwMode="auto">
          <a:xfrm>
            <a:off x="176213" y="4551363"/>
            <a:ext cx="1216025" cy="942975"/>
            <a:chOff x="3810000" y="1524000"/>
            <a:chExt cx="1216025" cy="942975"/>
          </a:xfrm>
        </p:grpSpPr>
        <p:grpSp>
          <p:nvGrpSpPr>
            <p:cNvPr id="31753" name="Group 95"/>
            <p:cNvGrpSpPr>
              <a:grpSpLocks/>
            </p:cNvGrpSpPr>
            <p:nvPr/>
          </p:nvGrpSpPr>
          <p:grpSpPr bwMode="auto">
            <a:xfrm>
              <a:off x="3810000" y="1524000"/>
              <a:ext cx="1216025" cy="942975"/>
              <a:chOff x="3986" y="942"/>
              <a:chExt cx="766" cy="594"/>
            </a:xfrm>
          </p:grpSpPr>
          <p:sp>
            <p:nvSpPr>
              <p:cNvPr id="3175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5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5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5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175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176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176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176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1754"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3600" b="1" smtClean="0">
                <a:solidFill>
                  <a:schemeClr val="accent2"/>
                </a:solidFill>
                <a:ea typeface="ＭＳ Ｐゴシック" pitchFamily="1" charset="-128"/>
                <a:cs typeface="Arial Unicode MS" pitchFamily="1" charset="0"/>
              </a:rPr>
              <a:t>Primary PCI in STEMI</a:t>
            </a:r>
            <a:endParaRPr lang="en-US" sz="3600" smtClean="0">
              <a:ea typeface="ＭＳ Ｐゴシック" pitchFamily="1" charset="-128"/>
              <a:cs typeface="Geneva" pitchFamily="1" charset="0"/>
            </a:endParaRPr>
          </a:p>
        </p:txBody>
      </p:sp>
      <p:sp>
        <p:nvSpPr>
          <p:cNvPr id="32771" name="TextBox 3"/>
          <p:cNvSpPr txBox="1">
            <a:spLocks noChangeArrowheads="1"/>
          </p:cNvSpPr>
          <p:nvPr/>
        </p:nvSpPr>
        <p:spPr bwMode="auto">
          <a:xfrm>
            <a:off x="1981200" y="2032000"/>
            <a:ext cx="6934200" cy="922338"/>
          </a:xfrm>
          <a:prstGeom prst="rect">
            <a:avLst/>
          </a:prstGeom>
          <a:noFill/>
          <a:ln w="9525">
            <a:noFill/>
            <a:miter lim="800000"/>
            <a:headEnd/>
            <a:tailEnd/>
          </a:ln>
        </p:spPr>
        <p:txBody>
          <a:bodyPr>
            <a:spAutoFit/>
          </a:bodyPr>
          <a:lstStyle/>
          <a:p>
            <a:r>
              <a:rPr lang="en-US"/>
              <a:t>Primary PCI is reasonable in patients with STEMI if there is clinical and/or ECG evidence of ongoing ischemia between 12 and 24 hours after symptom onset. </a:t>
            </a:r>
          </a:p>
        </p:txBody>
      </p:sp>
      <p:grpSp>
        <p:nvGrpSpPr>
          <p:cNvPr id="32772" name="Group 8"/>
          <p:cNvGrpSpPr>
            <a:grpSpLocks/>
          </p:cNvGrpSpPr>
          <p:nvPr/>
        </p:nvGrpSpPr>
        <p:grpSpPr bwMode="auto">
          <a:xfrm>
            <a:off x="239713" y="1882775"/>
            <a:ext cx="1216025" cy="942975"/>
            <a:chOff x="3810000" y="2667000"/>
            <a:chExt cx="1216025" cy="942975"/>
          </a:xfrm>
        </p:grpSpPr>
        <p:grpSp>
          <p:nvGrpSpPr>
            <p:cNvPr id="32786" name="Group 95"/>
            <p:cNvGrpSpPr>
              <a:grpSpLocks/>
            </p:cNvGrpSpPr>
            <p:nvPr/>
          </p:nvGrpSpPr>
          <p:grpSpPr bwMode="auto">
            <a:xfrm>
              <a:off x="3810000" y="2667000"/>
              <a:ext cx="1216025" cy="942975"/>
              <a:chOff x="3986" y="942"/>
              <a:chExt cx="766" cy="594"/>
            </a:xfrm>
          </p:grpSpPr>
          <p:sp>
            <p:nvSpPr>
              <p:cNvPr id="32788"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2789"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279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279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279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279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279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279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2787"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32773" name="TextBox 15"/>
          <p:cNvSpPr txBox="1">
            <a:spLocks noChangeArrowheads="1"/>
          </p:cNvSpPr>
          <p:nvPr/>
        </p:nvSpPr>
        <p:spPr bwMode="auto">
          <a:xfrm>
            <a:off x="1981200" y="3573463"/>
            <a:ext cx="6934200" cy="922337"/>
          </a:xfrm>
          <a:prstGeom prst="rect">
            <a:avLst/>
          </a:prstGeom>
          <a:noFill/>
          <a:ln w="9525">
            <a:noFill/>
            <a:miter lim="800000"/>
            <a:headEnd/>
            <a:tailEnd/>
          </a:ln>
        </p:spPr>
        <p:txBody>
          <a:bodyPr>
            <a:spAutoFit/>
          </a:bodyPr>
          <a:lstStyle/>
          <a:p>
            <a:r>
              <a:rPr lang="en-US"/>
              <a:t>PCI </a:t>
            </a:r>
            <a:r>
              <a:rPr lang="en-US">
                <a:solidFill>
                  <a:srgbClr val="FF0000"/>
                </a:solidFill>
              </a:rPr>
              <a:t>should not be performed </a:t>
            </a:r>
            <a:r>
              <a:rPr lang="en-US"/>
              <a:t>in a noninfarct artery at the time of primary PCI in patients with STEMI who are hemodynamically stable</a:t>
            </a:r>
          </a:p>
        </p:txBody>
      </p:sp>
      <p:grpSp>
        <p:nvGrpSpPr>
          <p:cNvPr id="32774" name="Group 6"/>
          <p:cNvGrpSpPr>
            <a:grpSpLocks/>
          </p:cNvGrpSpPr>
          <p:nvPr/>
        </p:nvGrpSpPr>
        <p:grpSpPr bwMode="auto">
          <a:xfrm>
            <a:off x="241300" y="3414713"/>
            <a:ext cx="1216025" cy="942975"/>
            <a:chOff x="3810000" y="4953000"/>
            <a:chExt cx="1216025" cy="942975"/>
          </a:xfrm>
        </p:grpSpPr>
        <p:grpSp>
          <p:nvGrpSpPr>
            <p:cNvPr id="32776" name="Group 95"/>
            <p:cNvGrpSpPr>
              <a:grpSpLocks/>
            </p:cNvGrpSpPr>
            <p:nvPr/>
          </p:nvGrpSpPr>
          <p:grpSpPr bwMode="auto">
            <a:xfrm>
              <a:off x="3810000" y="4953000"/>
              <a:ext cx="1216025" cy="942975"/>
              <a:chOff x="3986" y="942"/>
              <a:chExt cx="766" cy="594"/>
            </a:xfrm>
          </p:grpSpPr>
          <p:sp>
            <p:nvSpPr>
              <p:cNvPr id="32778"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2779"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278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278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278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278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278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278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2777" name="WordArt 622"/>
            <p:cNvSpPr>
              <a:spLocks noChangeArrowheads="1" noChangeShapeType="1" noTextEdit="1"/>
            </p:cNvSpPr>
            <p:nvPr/>
          </p:nvSpPr>
          <p:spPr bwMode="auto">
            <a:xfrm>
              <a:off x="4800600" y="5334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32775" name="TextBox 27"/>
          <p:cNvSpPr txBox="1">
            <a:spLocks noChangeArrowheads="1"/>
          </p:cNvSpPr>
          <p:nvPr/>
        </p:nvSpPr>
        <p:spPr bwMode="auto">
          <a:xfrm>
            <a:off x="506413" y="4376738"/>
            <a:ext cx="800100" cy="338137"/>
          </a:xfrm>
          <a:prstGeom prst="rect">
            <a:avLst/>
          </a:prstGeom>
          <a:noFill/>
          <a:ln w="9525">
            <a:noFill/>
            <a:miter lim="800000"/>
            <a:headEnd/>
            <a:tailEnd/>
          </a:ln>
        </p:spPr>
        <p:txBody>
          <a:bodyPr>
            <a:spAutoFit/>
          </a:bodyPr>
          <a:lstStyle/>
          <a:p>
            <a:r>
              <a:rPr lang="en-US" sz="1600"/>
              <a:t>Harm</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27330" name="Picture 2"/>
          <p:cNvPicPr>
            <a:picLocks noGrp="1" noChangeAspect="1" noChangeArrowheads="1"/>
          </p:cNvPicPr>
          <p:nvPr>
            <p:ph idx="1"/>
          </p:nvPr>
        </p:nvPicPr>
        <p:blipFill>
          <a:blip r:embed="rId3"/>
          <a:srcRect/>
          <a:stretch>
            <a:fillRect/>
          </a:stretch>
        </p:blipFill>
        <p:spPr bwMode="auto">
          <a:xfrm>
            <a:off x="1066800" y="2133600"/>
            <a:ext cx="6619875" cy="2305050"/>
          </a:xfrm>
          <a:prstGeom prst="rect">
            <a:avLst/>
          </a:prstGeom>
          <a:noFill/>
          <a:ln w="9525">
            <a:noFill/>
            <a:miter lim="800000"/>
            <a:headEnd/>
            <a:tailEnd/>
          </a:ln>
          <a:effectLst/>
        </p:spPr>
      </p:pic>
      <p:sp>
        <p:nvSpPr>
          <p:cNvPr id="5" name="Rectangle 4"/>
          <p:cNvSpPr/>
          <p:nvPr/>
        </p:nvSpPr>
        <p:spPr>
          <a:xfrm>
            <a:off x="381000" y="5486400"/>
            <a:ext cx="8534400" cy="646331"/>
          </a:xfrm>
          <a:prstGeom prst="rect">
            <a:avLst/>
          </a:prstGeom>
        </p:spPr>
        <p:txBody>
          <a:bodyPr wrap="square">
            <a:spAutoFit/>
          </a:bodyPr>
          <a:lstStyle/>
          <a:p>
            <a:pPr eaLnBrk="1" fontAlgn="auto" hangingPunct="1">
              <a:spcBef>
                <a:spcPts val="0"/>
              </a:spcBef>
              <a:spcAft>
                <a:spcPts val="0"/>
              </a:spcAft>
              <a:defRPr/>
            </a:pPr>
            <a:r>
              <a:rPr lang="en-US" dirty="0">
                <a:solidFill>
                  <a:srgbClr val="000000"/>
                </a:solidFill>
              </a:rPr>
              <a:t>1. Modified recommendation from 2013 Guideline (changed class from III: Harm to </a:t>
            </a:r>
            <a:r>
              <a:rPr lang="en-US" dirty="0" err="1">
                <a:solidFill>
                  <a:srgbClr val="000000"/>
                </a:solidFill>
              </a:rPr>
              <a:t>IIb</a:t>
            </a:r>
            <a:r>
              <a:rPr lang="en-US" dirty="0">
                <a:solidFill>
                  <a:srgbClr val="000000"/>
                </a:solidFill>
              </a:rPr>
              <a:t> and expanded time frame in which </a:t>
            </a:r>
            <a:r>
              <a:rPr lang="en-US" dirty="0" err="1">
                <a:solidFill>
                  <a:srgbClr val="000000"/>
                </a:solidFill>
              </a:rPr>
              <a:t>multivessel</a:t>
            </a:r>
            <a:r>
              <a:rPr lang="en-US" dirty="0">
                <a:solidFill>
                  <a:srgbClr val="000000"/>
                </a:solidFill>
              </a:rPr>
              <a:t> PCI could be performed).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548036" y="1066800"/>
            <a:ext cx="8047927" cy="5059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3600" b="1" smtClean="0">
                <a:solidFill>
                  <a:schemeClr val="accent2"/>
                </a:solidFill>
                <a:ea typeface="ＭＳ Ｐゴシック" pitchFamily="1" charset="-128"/>
                <a:cs typeface="Arial Unicode MS" pitchFamily="1" charset="0"/>
              </a:rPr>
              <a:t>Aspiration Thrombectomy</a:t>
            </a:r>
            <a:endParaRPr lang="en-US" sz="3600" smtClean="0">
              <a:ea typeface="ＭＳ Ｐゴシック" pitchFamily="1" charset="-128"/>
              <a:cs typeface="Geneva" pitchFamily="1" charset="0"/>
            </a:endParaRPr>
          </a:p>
        </p:txBody>
      </p:sp>
      <p:sp>
        <p:nvSpPr>
          <p:cNvPr id="35843" name="TextBox 3"/>
          <p:cNvSpPr txBox="1">
            <a:spLocks noChangeArrowheads="1"/>
          </p:cNvSpPr>
          <p:nvPr/>
        </p:nvSpPr>
        <p:spPr bwMode="auto">
          <a:xfrm>
            <a:off x="1981200" y="2152650"/>
            <a:ext cx="6934200" cy="646113"/>
          </a:xfrm>
          <a:prstGeom prst="rect">
            <a:avLst/>
          </a:prstGeom>
          <a:noFill/>
          <a:ln w="9525">
            <a:noFill/>
            <a:miter lim="800000"/>
            <a:headEnd/>
            <a:tailEnd/>
          </a:ln>
        </p:spPr>
        <p:txBody>
          <a:bodyPr>
            <a:spAutoFit/>
          </a:bodyPr>
          <a:lstStyle/>
          <a:p>
            <a:r>
              <a:rPr lang="en-US"/>
              <a:t>Manual aspiration thrombectomy is reasonable for patients undergoing primary PCI. </a:t>
            </a:r>
          </a:p>
        </p:txBody>
      </p:sp>
      <p:grpSp>
        <p:nvGrpSpPr>
          <p:cNvPr id="35844" name="Group 8"/>
          <p:cNvGrpSpPr>
            <a:grpSpLocks/>
          </p:cNvGrpSpPr>
          <p:nvPr/>
        </p:nvGrpSpPr>
        <p:grpSpPr bwMode="auto">
          <a:xfrm>
            <a:off x="252413" y="2003425"/>
            <a:ext cx="1216025" cy="942975"/>
            <a:chOff x="3810000" y="2667000"/>
            <a:chExt cx="1216025" cy="942975"/>
          </a:xfrm>
        </p:grpSpPr>
        <p:grpSp>
          <p:nvGrpSpPr>
            <p:cNvPr id="35845" name="Group 95"/>
            <p:cNvGrpSpPr>
              <a:grpSpLocks/>
            </p:cNvGrpSpPr>
            <p:nvPr/>
          </p:nvGrpSpPr>
          <p:grpSpPr bwMode="auto">
            <a:xfrm>
              <a:off x="3810000" y="2667000"/>
              <a:ext cx="1216025" cy="942975"/>
              <a:chOff x="3986" y="942"/>
              <a:chExt cx="766" cy="594"/>
            </a:xfrm>
          </p:grpSpPr>
          <p:sp>
            <p:nvSpPr>
              <p:cNvPr id="3584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584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584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585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585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585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585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585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5846"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8354" name="Picture 2"/>
          <p:cNvPicPr>
            <a:picLocks noGrp="1" noChangeAspect="1" noChangeArrowheads="1"/>
          </p:cNvPicPr>
          <p:nvPr>
            <p:ph idx="1"/>
          </p:nvPr>
        </p:nvPicPr>
        <p:blipFill>
          <a:blip r:embed="rId3"/>
          <a:srcRect/>
          <a:stretch>
            <a:fillRect/>
          </a:stretch>
        </p:blipFill>
        <p:spPr bwMode="auto">
          <a:xfrm>
            <a:off x="1143000" y="1295400"/>
            <a:ext cx="6934200" cy="4114800"/>
          </a:xfrm>
          <a:prstGeom prst="rect">
            <a:avLst/>
          </a:prstGeom>
          <a:noFill/>
          <a:ln w="9525">
            <a:noFill/>
            <a:miter lim="800000"/>
            <a:headEnd/>
            <a:tailEnd/>
          </a:ln>
          <a:effectLst/>
        </p:spPr>
      </p:pic>
      <p:sp>
        <p:nvSpPr>
          <p:cNvPr id="4" name="Rectangle 3"/>
          <p:cNvSpPr/>
          <p:nvPr/>
        </p:nvSpPr>
        <p:spPr>
          <a:xfrm>
            <a:off x="2286000" y="4267200"/>
            <a:ext cx="4419599" cy="2308324"/>
          </a:xfrm>
          <a:prstGeom prst="rect">
            <a:avLst/>
          </a:prstGeom>
        </p:spPr>
        <p:txBody>
          <a:bodyPr wrap="square">
            <a:spAutoFit/>
          </a:bodyPr>
          <a:lstStyle/>
          <a:p>
            <a:endParaRPr lang="en-US" altLang="en-US" dirty="0" smtClean="0">
              <a:cs typeface="Geneva" pitchFamily="1" charset="0"/>
            </a:endParaRPr>
          </a:p>
          <a:p>
            <a:endParaRPr lang="en-US" altLang="en-US" dirty="0" smtClean="0">
              <a:cs typeface="Geneva" pitchFamily="1" charset="0"/>
            </a:endParaRPr>
          </a:p>
          <a:p>
            <a:endParaRPr lang="en-US" altLang="en-US" dirty="0" smtClean="0">
              <a:cs typeface="Geneva" pitchFamily="1" charset="0"/>
            </a:endParaRPr>
          </a:p>
          <a:p>
            <a:endParaRPr lang="en-US" altLang="en-US" dirty="0" smtClean="0">
              <a:cs typeface="Geneva" pitchFamily="1" charset="0"/>
            </a:endParaRPr>
          </a:p>
          <a:p>
            <a:endParaRPr lang="en-US" altLang="en-US" dirty="0" smtClean="0">
              <a:cs typeface="Geneva" pitchFamily="1" charset="0"/>
            </a:endParaRPr>
          </a:p>
          <a:p>
            <a:endParaRPr lang="en-US" altLang="en-US" dirty="0" smtClean="0">
              <a:cs typeface="Geneva" pitchFamily="1" charset="0"/>
            </a:endParaRPr>
          </a:p>
          <a:p>
            <a:endParaRPr lang="en-US" altLang="en-US" dirty="0" smtClean="0">
              <a:cs typeface="Geneva" pitchFamily="1" charset="0"/>
            </a:endParaRPr>
          </a:p>
          <a:p>
            <a:r>
              <a:rPr lang="en-US" altLang="en-US" dirty="0" smtClean="0">
                <a:cs typeface="Geneva" pitchFamily="1" charset="0"/>
              </a:rPr>
              <a:t>      </a:t>
            </a:r>
            <a:r>
              <a:rPr lang="en-US" altLang="en-US" dirty="0" smtClean="0">
                <a:solidFill>
                  <a:srgbClr val="CC0000"/>
                </a:solidFill>
                <a:cs typeface="Geneva" pitchFamily="1" charset="0"/>
              </a:rPr>
              <a:t>INFUSE-AMI</a:t>
            </a:r>
            <a:r>
              <a:rPr lang="en-US" altLang="en-US" dirty="0" smtClean="0">
                <a:solidFill>
                  <a:srgbClr val="CC0000"/>
                </a:solidFill>
                <a:cs typeface="Geneva" pitchFamily="1" charset="0"/>
              </a:rPr>
              <a:t>, TASTE, </a:t>
            </a:r>
            <a:r>
              <a:rPr lang="en-US" altLang="en-US" dirty="0" smtClean="0">
                <a:solidFill>
                  <a:srgbClr val="CC0000"/>
                </a:solidFill>
                <a:cs typeface="Geneva" pitchFamily="1" charset="0"/>
              </a:rPr>
              <a:t>TOTAL trials</a:t>
            </a:r>
            <a:endParaRPr lang="en-US" dirty="0">
              <a:solidFill>
                <a:srgbClr val="CC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z="3600" b="1" smtClean="0">
                <a:solidFill>
                  <a:schemeClr val="accent2"/>
                </a:solidFill>
                <a:ea typeface="ＭＳ Ｐゴシック" pitchFamily="1" charset="-128"/>
                <a:cs typeface="Arial Unicode MS" pitchFamily="1" charset="0"/>
              </a:rPr>
              <a:t>Use of Stents in Patients With STEMI</a:t>
            </a:r>
            <a:endParaRPr lang="en-US" sz="3600" smtClean="0">
              <a:ea typeface="ＭＳ Ｐゴシック" pitchFamily="1" charset="-128"/>
              <a:cs typeface="Geneva" pitchFamily="1" charset="0"/>
            </a:endParaRPr>
          </a:p>
        </p:txBody>
      </p:sp>
      <p:sp>
        <p:nvSpPr>
          <p:cNvPr id="38915" name="TextBox 3"/>
          <p:cNvSpPr txBox="1">
            <a:spLocks noChangeArrowheads="1"/>
          </p:cNvSpPr>
          <p:nvPr/>
        </p:nvSpPr>
        <p:spPr bwMode="auto">
          <a:xfrm>
            <a:off x="1981200" y="1981200"/>
            <a:ext cx="6934200" cy="646113"/>
          </a:xfrm>
          <a:prstGeom prst="rect">
            <a:avLst/>
          </a:prstGeom>
          <a:noFill/>
          <a:ln w="9525">
            <a:noFill/>
            <a:miter lim="800000"/>
            <a:headEnd/>
            <a:tailEnd/>
          </a:ln>
        </p:spPr>
        <p:txBody>
          <a:bodyPr>
            <a:spAutoFit/>
          </a:bodyPr>
          <a:lstStyle/>
          <a:p>
            <a:r>
              <a:rPr lang="en-US"/>
              <a:t>Placement of a stent (BMS or DES) is useful in primary PCI for patients with STEMI.</a:t>
            </a:r>
          </a:p>
        </p:txBody>
      </p:sp>
      <p:grpSp>
        <p:nvGrpSpPr>
          <p:cNvPr id="38916" name="Group 2"/>
          <p:cNvGrpSpPr>
            <a:grpSpLocks/>
          </p:cNvGrpSpPr>
          <p:nvPr/>
        </p:nvGrpSpPr>
        <p:grpSpPr bwMode="auto">
          <a:xfrm>
            <a:off x="228600" y="1752600"/>
            <a:ext cx="1216025" cy="942975"/>
            <a:chOff x="1143000" y="1524000"/>
            <a:chExt cx="1216025" cy="942975"/>
          </a:xfrm>
        </p:grpSpPr>
        <p:grpSp>
          <p:nvGrpSpPr>
            <p:cNvPr id="38942" name="Group 95"/>
            <p:cNvGrpSpPr>
              <a:grpSpLocks/>
            </p:cNvGrpSpPr>
            <p:nvPr/>
          </p:nvGrpSpPr>
          <p:grpSpPr bwMode="auto">
            <a:xfrm>
              <a:off x="1143000" y="1524000"/>
              <a:ext cx="1216025" cy="942975"/>
              <a:chOff x="3986" y="942"/>
              <a:chExt cx="766" cy="594"/>
            </a:xfrm>
          </p:grpSpPr>
          <p:sp>
            <p:nvSpPr>
              <p:cNvPr id="38944"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45"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46"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47"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48"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8949"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8950"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8951"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8943"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sp>
        <p:nvSpPr>
          <p:cNvPr id="38917" name="TextBox 2"/>
          <p:cNvSpPr txBox="1">
            <a:spLocks noChangeArrowheads="1"/>
          </p:cNvSpPr>
          <p:nvPr/>
        </p:nvSpPr>
        <p:spPr bwMode="auto">
          <a:xfrm>
            <a:off x="1981200" y="3048000"/>
            <a:ext cx="6934200" cy="923925"/>
          </a:xfrm>
          <a:prstGeom prst="rect">
            <a:avLst/>
          </a:prstGeom>
          <a:noFill/>
          <a:ln w="9525">
            <a:noFill/>
            <a:miter lim="800000"/>
            <a:headEnd/>
            <a:tailEnd/>
          </a:ln>
        </p:spPr>
        <p:txBody>
          <a:bodyPr>
            <a:spAutoFit/>
          </a:bodyPr>
          <a:lstStyle/>
          <a:p>
            <a:r>
              <a:rPr lang="en-US"/>
              <a:t>BMS* should be used in patients with high bleeding risk, inability to comply with 1 year of DAPT, or anticipated invasive or surgical procedures in the next year. </a:t>
            </a:r>
          </a:p>
        </p:txBody>
      </p:sp>
      <p:grpSp>
        <p:nvGrpSpPr>
          <p:cNvPr id="38918" name="Group 95"/>
          <p:cNvGrpSpPr>
            <a:grpSpLocks/>
          </p:cNvGrpSpPr>
          <p:nvPr/>
        </p:nvGrpSpPr>
        <p:grpSpPr bwMode="auto">
          <a:xfrm>
            <a:off x="228600" y="2895600"/>
            <a:ext cx="1216025" cy="942975"/>
            <a:chOff x="3986" y="942"/>
            <a:chExt cx="766" cy="594"/>
          </a:xfrm>
        </p:grpSpPr>
        <p:sp>
          <p:nvSpPr>
            <p:cNvPr id="3893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3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35" name="Freeform 289"/>
            <p:cNvSpPr>
              <a:spLocks/>
            </p:cNvSpPr>
            <p:nvPr/>
          </p:nvSpPr>
          <p:spPr bwMode="auto">
            <a:xfrm>
              <a:off x="4032" y="1200"/>
              <a:ext cx="111" cy="246"/>
            </a:xfrm>
            <a:custGeom>
              <a:avLst/>
              <a:gdLst>
                <a:gd name="T0" fmla="*/ 2 w 136"/>
                <a:gd name="T1" fmla="*/ 28 h 270"/>
                <a:gd name="T2" fmla="*/ 2 w 136"/>
                <a:gd name="T3" fmla="*/ 35 h 270"/>
                <a:gd name="T4" fmla="*/ 2 w 136"/>
                <a:gd name="T5" fmla="*/ 38 h 270"/>
                <a:gd name="T6" fmla="*/ 2 w 136"/>
                <a:gd name="T7" fmla="*/ 42 h 270"/>
                <a:gd name="T8" fmla="*/ 2 w 136"/>
                <a:gd name="T9" fmla="*/ 42 h 270"/>
                <a:gd name="T10" fmla="*/ 2 w 136"/>
                <a:gd name="T11" fmla="*/ 42 h 270"/>
                <a:gd name="T12" fmla="*/ 2 w 136"/>
                <a:gd name="T13" fmla="*/ 41 h 270"/>
                <a:gd name="T14" fmla="*/ 2 w 136"/>
                <a:gd name="T15" fmla="*/ 38 h 270"/>
                <a:gd name="T16" fmla="*/ 2 w 136"/>
                <a:gd name="T17" fmla="*/ 36 h 270"/>
                <a:gd name="T18" fmla="*/ 2 w 136"/>
                <a:gd name="T19" fmla="*/ 33 h 270"/>
                <a:gd name="T20" fmla="*/ 2 w 136"/>
                <a:gd name="T21" fmla="*/ 29 h 270"/>
                <a:gd name="T22" fmla="*/ 1 w 136"/>
                <a:gd name="T23" fmla="*/ 24 h 270"/>
                <a:gd name="T24" fmla="*/ 0 w 136"/>
                <a:gd name="T25" fmla="*/ 18 h 270"/>
                <a:gd name="T26" fmla="*/ 2 w 136"/>
                <a:gd name="T27" fmla="*/ 12 h 270"/>
                <a:gd name="T28" fmla="*/ 2 w 136"/>
                <a:gd name="T29" fmla="*/ 6 h 270"/>
                <a:gd name="T30" fmla="*/ 2 w 136"/>
                <a:gd name="T31" fmla="*/ 5 h 270"/>
                <a:gd name="T32" fmla="*/ 2 w 136"/>
                <a:gd name="T33" fmla="*/ 4 h 270"/>
                <a:gd name="T34" fmla="*/ 2 w 136"/>
                <a:gd name="T35" fmla="*/ 0 h 270"/>
                <a:gd name="T36" fmla="*/ 2 w 136"/>
                <a:gd name="T37" fmla="*/ 3 h 270"/>
                <a:gd name="T38" fmla="*/ 2 w 136"/>
                <a:gd name="T39" fmla="*/ 5 h 270"/>
                <a:gd name="T40" fmla="*/ 2 w 136"/>
                <a:gd name="T41" fmla="*/ 5 h 270"/>
                <a:gd name="T42" fmla="*/ 2 w 136"/>
                <a:gd name="T43" fmla="*/ 7 h 270"/>
                <a:gd name="T44" fmla="*/ 2 w 136"/>
                <a:gd name="T45" fmla="*/ 12 h 270"/>
                <a:gd name="T46" fmla="*/ 2 w 136"/>
                <a:gd name="T47" fmla="*/ 14 h 270"/>
                <a:gd name="T48" fmla="*/ 2 w 136"/>
                <a:gd name="T49" fmla="*/ 13 h 270"/>
                <a:gd name="T50" fmla="*/ 2 w 136"/>
                <a:gd name="T51" fmla="*/ 11 h 270"/>
                <a:gd name="T52" fmla="*/ 2 w 136"/>
                <a:gd name="T53" fmla="*/ 10 h 270"/>
                <a:gd name="T54" fmla="*/ 2 w 136"/>
                <a:gd name="T55" fmla="*/ 10 h 270"/>
                <a:gd name="T56" fmla="*/ 2 w 136"/>
                <a:gd name="T57" fmla="*/ 11 h 270"/>
                <a:gd name="T58" fmla="*/ 2 w 136"/>
                <a:gd name="T59" fmla="*/ 12 h 270"/>
                <a:gd name="T60" fmla="*/ 2 w 136"/>
                <a:gd name="T61" fmla="*/ 14 h 270"/>
                <a:gd name="T62" fmla="*/ 2 w 136"/>
                <a:gd name="T63" fmla="*/ 17 h 270"/>
                <a:gd name="T64" fmla="*/ 2 w 136"/>
                <a:gd name="T65" fmla="*/ 21 h 270"/>
                <a:gd name="T66" fmla="*/ 2 w 136"/>
                <a:gd name="T67" fmla="*/ 26 h 270"/>
                <a:gd name="T68" fmla="*/ 2 w 136"/>
                <a:gd name="T69" fmla="*/ 29 h 270"/>
                <a:gd name="T70" fmla="*/ 2 w 136"/>
                <a:gd name="T71" fmla="*/ 31 h 270"/>
                <a:gd name="T72" fmla="*/ 2 w 136"/>
                <a:gd name="T73" fmla="*/ 32 h 270"/>
                <a:gd name="T74" fmla="*/ 2 w 136"/>
                <a:gd name="T75" fmla="*/ 32 h 270"/>
                <a:gd name="T76" fmla="*/ 2 w 136"/>
                <a:gd name="T77" fmla="*/ 32 h 270"/>
                <a:gd name="T78" fmla="*/ 2 w 136"/>
                <a:gd name="T79" fmla="*/ 32 h 270"/>
                <a:gd name="T80" fmla="*/ 2 w 136"/>
                <a:gd name="T81" fmla="*/ 31 h 270"/>
                <a:gd name="T82" fmla="*/ 2 w 136"/>
                <a:gd name="T83" fmla="*/ 26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38936"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37"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38"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8939"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8940"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8941"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8919" name="TextBox 36"/>
          <p:cNvSpPr txBox="1">
            <a:spLocks noChangeArrowheads="1"/>
          </p:cNvSpPr>
          <p:nvPr/>
        </p:nvSpPr>
        <p:spPr bwMode="auto">
          <a:xfrm>
            <a:off x="1981200" y="4267200"/>
            <a:ext cx="6781800" cy="1200150"/>
          </a:xfrm>
          <a:prstGeom prst="rect">
            <a:avLst/>
          </a:prstGeom>
          <a:noFill/>
          <a:ln w="9525">
            <a:noFill/>
            <a:miter lim="800000"/>
            <a:headEnd/>
            <a:tailEnd/>
          </a:ln>
        </p:spPr>
        <p:txBody>
          <a:bodyPr>
            <a:spAutoFit/>
          </a:bodyPr>
          <a:lstStyle/>
          <a:p>
            <a:r>
              <a:rPr lang="en-US"/>
              <a:t>DES </a:t>
            </a:r>
            <a:r>
              <a:rPr lang="en-US">
                <a:solidFill>
                  <a:srgbClr val="FF0000"/>
                </a:solidFill>
              </a:rPr>
              <a:t>should not be used </a:t>
            </a:r>
            <a:r>
              <a:rPr lang="en-US"/>
              <a:t>in primary PCI for patients with STEMI who are unable to tolerate or comply with a prolonged course of DAPT because of the increased risk of stent thrombosis with premature discontinuation of one or both agents.</a:t>
            </a:r>
          </a:p>
        </p:txBody>
      </p:sp>
      <p:grpSp>
        <p:nvGrpSpPr>
          <p:cNvPr id="38920" name="Group 6"/>
          <p:cNvGrpSpPr>
            <a:grpSpLocks/>
          </p:cNvGrpSpPr>
          <p:nvPr/>
        </p:nvGrpSpPr>
        <p:grpSpPr bwMode="auto">
          <a:xfrm>
            <a:off x="228600" y="4114800"/>
            <a:ext cx="1216025" cy="942975"/>
            <a:chOff x="3810000" y="4953000"/>
            <a:chExt cx="1216025" cy="942975"/>
          </a:xfrm>
        </p:grpSpPr>
        <p:grpSp>
          <p:nvGrpSpPr>
            <p:cNvPr id="38923" name="Group 95"/>
            <p:cNvGrpSpPr>
              <a:grpSpLocks/>
            </p:cNvGrpSpPr>
            <p:nvPr/>
          </p:nvGrpSpPr>
          <p:grpSpPr bwMode="auto">
            <a:xfrm>
              <a:off x="3810000" y="4953000"/>
              <a:ext cx="1216025" cy="942975"/>
              <a:chOff x="3986" y="942"/>
              <a:chExt cx="766" cy="594"/>
            </a:xfrm>
          </p:grpSpPr>
          <p:sp>
            <p:nvSpPr>
              <p:cNvPr id="3892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2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2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2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3892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3893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3893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3893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38924" name="WordArt 622"/>
            <p:cNvSpPr>
              <a:spLocks noChangeArrowheads="1" noChangeShapeType="1" noTextEdit="1"/>
            </p:cNvSpPr>
            <p:nvPr/>
          </p:nvSpPr>
          <p:spPr bwMode="auto">
            <a:xfrm>
              <a:off x="4800600" y="5334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38921" name="TextBox 49"/>
          <p:cNvSpPr txBox="1">
            <a:spLocks noChangeArrowheads="1"/>
          </p:cNvSpPr>
          <p:nvPr/>
        </p:nvSpPr>
        <p:spPr bwMode="auto">
          <a:xfrm>
            <a:off x="1981200" y="5486400"/>
            <a:ext cx="6934200" cy="307975"/>
          </a:xfrm>
          <a:prstGeom prst="rect">
            <a:avLst/>
          </a:prstGeom>
          <a:noFill/>
          <a:ln w="9525">
            <a:noFill/>
            <a:miter lim="800000"/>
            <a:headEnd/>
            <a:tailEnd/>
          </a:ln>
        </p:spPr>
        <p:txBody>
          <a:bodyPr>
            <a:spAutoFit/>
          </a:bodyPr>
          <a:lstStyle/>
          <a:p>
            <a:r>
              <a:rPr lang="en-US" sz="1400"/>
              <a:t>*Balloon angioplasty without stent placement may be used in selected patients. </a:t>
            </a:r>
          </a:p>
        </p:txBody>
      </p:sp>
      <p:sp>
        <p:nvSpPr>
          <p:cNvPr id="38922" name="TextBox 1"/>
          <p:cNvSpPr txBox="1">
            <a:spLocks noChangeArrowheads="1"/>
          </p:cNvSpPr>
          <p:nvPr/>
        </p:nvSpPr>
        <p:spPr bwMode="auto">
          <a:xfrm>
            <a:off x="573088" y="5057775"/>
            <a:ext cx="796925" cy="338138"/>
          </a:xfrm>
          <a:prstGeom prst="rect">
            <a:avLst/>
          </a:prstGeom>
          <a:noFill/>
          <a:ln w="9525">
            <a:noFill/>
            <a:miter lim="800000"/>
            <a:headEnd/>
            <a:tailEnd/>
          </a:ln>
        </p:spPr>
        <p:txBody>
          <a:bodyPr>
            <a:spAutoFit/>
          </a:bodyPr>
          <a:lstStyle/>
          <a:p>
            <a:r>
              <a:rPr lang="en-US" sz="1600"/>
              <a:t>Harm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0" y="1143000"/>
            <a:ext cx="9144000" cy="4983163"/>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C00000"/>
                </a:solidFill>
              </a:rPr>
              <a:t>Acute Phase Risk Stratification:</a:t>
            </a:r>
            <a:br>
              <a:rPr lang="en-US" b="1" dirty="0" smtClean="0">
                <a:solidFill>
                  <a:srgbClr val="C00000"/>
                </a:solidFill>
              </a:rPr>
            </a:br>
            <a:r>
              <a:rPr lang="en-US" b="1" dirty="0" smtClean="0">
                <a:solidFill>
                  <a:srgbClr val="C00000"/>
                </a:solidFill>
              </a:rPr>
              <a:t>Importance of LV dysfunction</a:t>
            </a:r>
            <a:endParaRPr lang="en-US" dirty="0" smtClean="0">
              <a:solidFill>
                <a:srgbClr val="C00000"/>
              </a:solidFill>
            </a:endParaRPr>
          </a:p>
        </p:txBody>
      </p:sp>
      <p:pic>
        <p:nvPicPr>
          <p:cNvPr id="5123" name="Picture 2"/>
          <p:cNvPicPr>
            <a:picLocks noGrp="1" noChangeAspect="1"/>
          </p:cNvPicPr>
          <p:nvPr>
            <p:ph idx="1"/>
          </p:nvPr>
        </p:nvPicPr>
        <p:blipFill>
          <a:blip r:embed="rId2"/>
          <a:srcRect/>
          <a:stretch>
            <a:fillRect/>
          </a:stretch>
        </p:blipFill>
        <p:spPr>
          <a:xfrm>
            <a:off x="304800" y="2819400"/>
            <a:ext cx="8382000" cy="4038600"/>
          </a:xfrm>
        </p:spPr>
      </p:pic>
      <p:sp>
        <p:nvSpPr>
          <p:cNvPr id="5124" name="Rectangle 4"/>
          <p:cNvSpPr>
            <a:spLocks noChangeArrowheads="1"/>
          </p:cNvSpPr>
          <p:nvPr/>
        </p:nvSpPr>
        <p:spPr bwMode="auto">
          <a:xfrm>
            <a:off x="914400" y="1828800"/>
            <a:ext cx="7620000" cy="1477963"/>
          </a:xfrm>
          <a:prstGeom prst="rect">
            <a:avLst/>
          </a:prstGeom>
          <a:noFill/>
          <a:ln w="9525">
            <a:noFill/>
            <a:miter lim="800000"/>
            <a:headEnd/>
            <a:tailEnd/>
          </a:ln>
        </p:spPr>
        <p:txBody>
          <a:bodyPr>
            <a:spAutoFit/>
          </a:bodyPr>
          <a:lstStyle/>
          <a:p>
            <a:r>
              <a:rPr lang="en-US">
                <a:solidFill>
                  <a:srgbClr val="002060"/>
                </a:solidFill>
              </a:rPr>
              <a:t>(Killip T, and Kimball JT: Treatment of myocardial infarction in a coronary care unit: a two year experience of 250 patients. American Journal of Cardiology 1967; 20: 457-464 ) </a:t>
            </a:r>
          </a:p>
          <a:p>
            <a:r>
              <a:rPr lang="en-US"/>
              <a:t/>
            </a:r>
            <a:br>
              <a:rPr lang="en-US"/>
            </a:b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Primary PCI for STEMI</a:t>
            </a:r>
            <a:endParaRPr lang="en-US" sz="3600" smtClean="0">
              <a:ea typeface="ＭＳ Ｐゴシック" pitchFamily="1" charset="-128"/>
              <a:cs typeface="Geneva" pitchFamily="1" charset="0"/>
            </a:endParaRPr>
          </a:p>
        </p:txBody>
      </p:sp>
      <p:sp>
        <p:nvSpPr>
          <p:cNvPr id="41987" name="TextBox 3"/>
          <p:cNvSpPr txBox="1">
            <a:spLocks noChangeArrowheads="1"/>
          </p:cNvSpPr>
          <p:nvPr/>
        </p:nvSpPr>
        <p:spPr bwMode="auto">
          <a:xfrm>
            <a:off x="1981200" y="2136775"/>
            <a:ext cx="6934200" cy="369888"/>
          </a:xfrm>
          <a:prstGeom prst="rect">
            <a:avLst/>
          </a:prstGeom>
          <a:noFill/>
          <a:ln w="9525">
            <a:noFill/>
            <a:miter lim="800000"/>
            <a:headEnd/>
            <a:tailEnd/>
          </a:ln>
        </p:spPr>
        <p:txBody>
          <a:bodyPr>
            <a:spAutoFit/>
          </a:bodyPr>
          <a:lstStyle/>
          <a:p>
            <a:r>
              <a:rPr lang="en-US"/>
              <a:t>Aspirin 162 to 325 mg should be given before primary PCI. </a:t>
            </a:r>
          </a:p>
        </p:txBody>
      </p:sp>
      <p:sp>
        <p:nvSpPr>
          <p:cNvPr id="41988" name="TextBox 2"/>
          <p:cNvSpPr txBox="1">
            <a:spLocks noChangeArrowheads="1"/>
          </p:cNvSpPr>
          <p:nvPr/>
        </p:nvSpPr>
        <p:spPr bwMode="auto">
          <a:xfrm>
            <a:off x="1981200" y="3702050"/>
            <a:ext cx="6934200" cy="369888"/>
          </a:xfrm>
          <a:prstGeom prst="rect">
            <a:avLst/>
          </a:prstGeom>
          <a:noFill/>
          <a:ln w="9525">
            <a:noFill/>
            <a:miter lim="800000"/>
            <a:headEnd/>
            <a:tailEnd/>
          </a:ln>
        </p:spPr>
        <p:txBody>
          <a:bodyPr>
            <a:spAutoFit/>
          </a:bodyPr>
          <a:lstStyle/>
          <a:p>
            <a:r>
              <a:rPr lang="en-US"/>
              <a:t>After PCI, aspirin should be continued indefinitely. </a:t>
            </a:r>
          </a:p>
        </p:txBody>
      </p:sp>
      <p:grpSp>
        <p:nvGrpSpPr>
          <p:cNvPr id="41989" name="Group 3"/>
          <p:cNvGrpSpPr>
            <a:grpSpLocks/>
          </p:cNvGrpSpPr>
          <p:nvPr/>
        </p:nvGrpSpPr>
        <p:grpSpPr bwMode="auto">
          <a:xfrm>
            <a:off x="190500" y="1908175"/>
            <a:ext cx="1216025" cy="942975"/>
            <a:chOff x="3810000" y="1524000"/>
            <a:chExt cx="1216025" cy="942975"/>
          </a:xfrm>
        </p:grpSpPr>
        <p:grpSp>
          <p:nvGrpSpPr>
            <p:cNvPr id="42001" name="Group 95"/>
            <p:cNvGrpSpPr>
              <a:grpSpLocks/>
            </p:cNvGrpSpPr>
            <p:nvPr/>
          </p:nvGrpSpPr>
          <p:grpSpPr bwMode="auto">
            <a:xfrm>
              <a:off x="3810000" y="1524000"/>
              <a:ext cx="1216025" cy="942975"/>
              <a:chOff x="3986" y="942"/>
              <a:chExt cx="766" cy="594"/>
            </a:xfrm>
          </p:grpSpPr>
          <p:sp>
            <p:nvSpPr>
              <p:cNvPr id="4200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200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2005"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2006"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2007"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2008"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2009"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2010"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2002"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41990" name="Group 2"/>
          <p:cNvGrpSpPr>
            <a:grpSpLocks/>
          </p:cNvGrpSpPr>
          <p:nvPr/>
        </p:nvGrpSpPr>
        <p:grpSpPr bwMode="auto">
          <a:xfrm>
            <a:off x="187325" y="3495675"/>
            <a:ext cx="1216025" cy="942975"/>
            <a:chOff x="1143000" y="1524000"/>
            <a:chExt cx="1216025" cy="942975"/>
          </a:xfrm>
        </p:grpSpPr>
        <p:grpSp>
          <p:nvGrpSpPr>
            <p:cNvPr id="41991" name="Group 95"/>
            <p:cNvGrpSpPr>
              <a:grpSpLocks/>
            </p:cNvGrpSpPr>
            <p:nvPr/>
          </p:nvGrpSpPr>
          <p:grpSpPr bwMode="auto">
            <a:xfrm>
              <a:off x="1143000" y="1524000"/>
              <a:ext cx="1216025" cy="942975"/>
              <a:chOff x="3986" y="942"/>
              <a:chExt cx="766" cy="594"/>
            </a:xfrm>
          </p:grpSpPr>
          <p:sp>
            <p:nvSpPr>
              <p:cNvPr id="4199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199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1995"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1996"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1997"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1998"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1999"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2000"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1992"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Primary PCI for STEMI</a:t>
            </a:r>
            <a:endParaRPr lang="en-US" sz="3600" smtClean="0">
              <a:ea typeface="ＭＳ Ｐゴシック" pitchFamily="1" charset="-128"/>
              <a:cs typeface="Geneva" pitchFamily="1" charset="0"/>
            </a:endParaRPr>
          </a:p>
        </p:txBody>
      </p:sp>
      <p:sp>
        <p:nvSpPr>
          <p:cNvPr id="43011" name="TextBox 3"/>
          <p:cNvSpPr txBox="1">
            <a:spLocks noChangeArrowheads="1"/>
          </p:cNvSpPr>
          <p:nvPr/>
        </p:nvSpPr>
        <p:spPr bwMode="auto">
          <a:xfrm>
            <a:off x="1971675" y="2338388"/>
            <a:ext cx="6934200" cy="922337"/>
          </a:xfrm>
          <a:prstGeom prst="rect">
            <a:avLst/>
          </a:prstGeom>
          <a:noFill/>
          <a:ln w="9525">
            <a:noFill/>
            <a:miter lim="800000"/>
            <a:headEnd/>
            <a:tailEnd/>
          </a:ln>
        </p:spPr>
        <p:txBody>
          <a:bodyPr>
            <a:spAutoFit/>
          </a:bodyPr>
          <a:lstStyle/>
          <a:p>
            <a:r>
              <a:rPr lang="en-US"/>
              <a:t>A loading dose of a P2Y</a:t>
            </a:r>
            <a:r>
              <a:rPr lang="en-US" baseline="-25000"/>
              <a:t>12</a:t>
            </a:r>
            <a:r>
              <a:rPr lang="en-US"/>
              <a:t> receptor inhibitor should be given as early as possible or at time of primary PCI to patients with STEMI. Options include: </a:t>
            </a:r>
          </a:p>
        </p:txBody>
      </p:sp>
      <p:sp>
        <p:nvSpPr>
          <p:cNvPr id="43012" name="TextBox 2"/>
          <p:cNvSpPr txBox="1">
            <a:spLocks noChangeArrowheads="1"/>
          </p:cNvSpPr>
          <p:nvPr/>
        </p:nvSpPr>
        <p:spPr bwMode="auto">
          <a:xfrm>
            <a:off x="1971675" y="3260725"/>
            <a:ext cx="6934200" cy="369888"/>
          </a:xfrm>
          <a:prstGeom prst="rect">
            <a:avLst/>
          </a:prstGeom>
          <a:noFill/>
          <a:ln w="9525">
            <a:noFill/>
            <a:miter lim="800000"/>
            <a:headEnd/>
            <a:tailEnd/>
          </a:ln>
        </p:spPr>
        <p:txBody>
          <a:bodyPr>
            <a:spAutoFit/>
          </a:bodyPr>
          <a:lstStyle/>
          <a:p>
            <a:pPr marL="285750" indent="-285750">
              <a:buFont typeface="Arial" charset="0"/>
              <a:buChar char="•"/>
            </a:pPr>
            <a:r>
              <a:rPr lang="en-US"/>
              <a:t>Clopidogrel 600 mg; or </a:t>
            </a:r>
          </a:p>
        </p:txBody>
      </p:sp>
      <p:grpSp>
        <p:nvGrpSpPr>
          <p:cNvPr id="43013" name="Group 3"/>
          <p:cNvGrpSpPr>
            <a:grpSpLocks/>
          </p:cNvGrpSpPr>
          <p:nvPr/>
        </p:nvGrpSpPr>
        <p:grpSpPr bwMode="auto">
          <a:xfrm>
            <a:off x="258763" y="2147888"/>
            <a:ext cx="1216025" cy="942975"/>
            <a:chOff x="3810000" y="1524000"/>
            <a:chExt cx="1216025" cy="942975"/>
          </a:xfrm>
        </p:grpSpPr>
        <p:grpSp>
          <p:nvGrpSpPr>
            <p:cNvPr id="43016" name="Group 95"/>
            <p:cNvGrpSpPr>
              <a:grpSpLocks/>
            </p:cNvGrpSpPr>
            <p:nvPr/>
          </p:nvGrpSpPr>
          <p:grpSpPr bwMode="auto">
            <a:xfrm>
              <a:off x="3810000" y="1524000"/>
              <a:ext cx="1216025" cy="942975"/>
              <a:chOff x="3986" y="942"/>
              <a:chExt cx="766" cy="594"/>
            </a:xfrm>
          </p:grpSpPr>
          <p:sp>
            <p:nvSpPr>
              <p:cNvPr id="43018"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3019"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302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302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302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302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302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302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3017"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43014" name="TextBox 49"/>
          <p:cNvSpPr txBox="1">
            <a:spLocks noChangeArrowheads="1"/>
          </p:cNvSpPr>
          <p:nvPr/>
        </p:nvSpPr>
        <p:spPr bwMode="auto">
          <a:xfrm>
            <a:off x="1990725" y="3722688"/>
            <a:ext cx="6934200" cy="368300"/>
          </a:xfrm>
          <a:prstGeom prst="rect">
            <a:avLst/>
          </a:prstGeom>
          <a:noFill/>
          <a:ln w="9525">
            <a:noFill/>
            <a:miter lim="800000"/>
            <a:headEnd/>
            <a:tailEnd/>
          </a:ln>
        </p:spPr>
        <p:txBody>
          <a:bodyPr>
            <a:spAutoFit/>
          </a:bodyPr>
          <a:lstStyle/>
          <a:p>
            <a:pPr marL="285750" indent="-285750">
              <a:buFont typeface="Arial" charset="0"/>
              <a:buChar char="•"/>
            </a:pPr>
            <a:r>
              <a:rPr lang="en-US"/>
              <a:t>Prasugrel 60 mg; or </a:t>
            </a:r>
          </a:p>
        </p:txBody>
      </p:sp>
      <p:sp>
        <p:nvSpPr>
          <p:cNvPr id="43015" name="TextBox 71"/>
          <p:cNvSpPr txBox="1">
            <a:spLocks noChangeArrowheads="1"/>
          </p:cNvSpPr>
          <p:nvPr/>
        </p:nvSpPr>
        <p:spPr bwMode="auto">
          <a:xfrm>
            <a:off x="1990725" y="4187825"/>
            <a:ext cx="6934200" cy="368300"/>
          </a:xfrm>
          <a:prstGeom prst="rect">
            <a:avLst/>
          </a:prstGeom>
          <a:noFill/>
          <a:ln w="9525">
            <a:noFill/>
            <a:miter lim="800000"/>
            <a:headEnd/>
            <a:tailEnd/>
          </a:ln>
        </p:spPr>
        <p:txBody>
          <a:bodyPr>
            <a:spAutoFit/>
          </a:bodyPr>
          <a:lstStyle/>
          <a:p>
            <a:pPr marL="285750" indent="-285750">
              <a:buFont typeface="Arial" charset="0"/>
              <a:buChar char="•"/>
            </a:pPr>
            <a:r>
              <a:rPr lang="en-US"/>
              <a:t>Ticagrelor 180 mg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rtlCol="0">
            <a:normAutofit fontScale="90000"/>
          </a:bodyPr>
          <a:lstStyle/>
          <a:p>
            <a:pPr fontAlgn="auto">
              <a:spcAft>
                <a:spcPts val="0"/>
              </a:spcAft>
              <a:defRPr/>
            </a:pPr>
            <a:r>
              <a:rPr lang="en-US" sz="4000" b="1" smtClean="0">
                <a:solidFill>
                  <a:schemeClr val="accent2"/>
                </a:solidFill>
                <a:ea typeface="ＭＳ Ｐゴシック" pitchFamily="1" charset="-128"/>
                <a:cs typeface="Arial Unicode MS" pitchFamily="1" charset="0"/>
              </a:rPr>
              <a:t>Antiplatelet Therapy to Support Primary PCI for STEMI</a:t>
            </a:r>
            <a:endParaRPr lang="en-US" sz="4000" smtClean="0">
              <a:ea typeface="ＭＳ Ｐゴシック" pitchFamily="1" charset="-128"/>
              <a:cs typeface="Geneva" pitchFamily="1" charset="0"/>
            </a:endParaRPr>
          </a:p>
        </p:txBody>
      </p:sp>
      <p:sp>
        <p:nvSpPr>
          <p:cNvPr id="44035" name="TextBox 3"/>
          <p:cNvSpPr txBox="1">
            <a:spLocks noChangeArrowheads="1"/>
          </p:cNvSpPr>
          <p:nvPr/>
        </p:nvSpPr>
        <p:spPr bwMode="auto">
          <a:xfrm>
            <a:off x="1971675" y="2338388"/>
            <a:ext cx="6934200" cy="922337"/>
          </a:xfrm>
          <a:prstGeom prst="rect">
            <a:avLst/>
          </a:prstGeom>
          <a:noFill/>
          <a:ln w="9525">
            <a:noFill/>
            <a:miter lim="800000"/>
            <a:headEnd/>
            <a:tailEnd/>
          </a:ln>
        </p:spPr>
        <p:txBody>
          <a:bodyPr>
            <a:spAutoFit/>
          </a:bodyPr>
          <a:lstStyle/>
          <a:p>
            <a:r>
              <a:rPr lang="en-US"/>
              <a:t>P2Y</a:t>
            </a:r>
            <a:r>
              <a:rPr lang="en-US" baseline="-25000"/>
              <a:t>12 </a:t>
            </a:r>
            <a:r>
              <a:rPr lang="en-US"/>
              <a:t>inhibitor therapy should be given for 1 year to patients with STEMI who receive a stent (BMS or DES) during primary PCI using the following maintenance doses:</a:t>
            </a:r>
          </a:p>
        </p:txBody>
      </p:sp>
      <p:sp>
        <p:nvSpPr>
          <p:cNvPr id="44036" name="TextBox 2"/>
          <p:cNvSpPr txBox="1">
            <a:spLocks noChangeArrowheads="1"/>
          </p:cNvSpPr>
          <p:nvPr/>
        </p:nvSpPr>
        <p:spPr bwMode="auto">
          <a:xfrm>
            <a:off x="1971675" y="3260725"/>
            <a:ext cx="6934200" cy="369888"/>
          </a:xfrm>
          <a:prstGeom prst="rect">
            <a:avLst/>
          </a:prstGeom>
          <a:noFill/>
          <a:ln w="9525">
            <a:noFill/>
            <a:miter lim="800000"/>
            <a:headEnd/>
            <a:tailEnd/>
          </a:ln>
        </p:spPr>
        <p:txBody>
          <a:bodyPr>
            <a:spAutoFit/>
          </a:bodyPr>
          <a:lstStyle/>
          <a:p>
            <a:pPr marL="285750" indent="-285750">
              <a:buFont typeface="Arial" charset="0"/>
              <a:buChar char="•"/>
            </a:pPr>
            <a:r>
              <a:rPr lang="en-US"/>
              <a:t>Clopidogrel 75 mg daily; or </a:t>
            </a:r>
          </a:p>
        </p:txBody>
      </p:sp>
      <p:grpSp>
        <p:nvGrpSpPr>
          <p:cNvPr id="44037" name="Group 3"/>
          <p:cNvGrpSpPr>
            <a:grpSpLocks/>
          </p:cNvGrpSpPr>
          <p:nvPr/>
        </p:nvGrpSpPr>
        <p:grpSpPr bwMode="auto">
          <a:xfrm>
            <a:off x="241300" y="2149475"/>
            <a:ext cx="1216025" cy="942975"/>
            <a:chOff x="3810000" y="1524000"/>
            <a:chExt cx="1216025" cy="942975"/>
          </a:xfrm>
        </p:grpSpPr>
        <p:grpSp>
          <p:nvGrpSpPr>
            <p:cNvPr id="44041" name="Group 95"/>
            <p:cNvGrpSpPr>
              <a:grpSpLocks/>
            </p:cNvGrpSpPr>
            <p:nvPr/>
          </p:nvGrpSpPr>
          <p:grpSpPr bwMode="auto">
            <a:xfrm>
              <a:off x="3810000" y="1524000"/>
              <a:ext cx="1216025" cy="942975"/>
              <a:chOff x="3986" y="942"/>
              <a:chExt cx="766" cy="594"/>
            </a:xfrm>
          </p:grpSpPr>
          <p:sp>
            <p:nvSpPr>
              <p:cNvPr id="4404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404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4045"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4046"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4047"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4048"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4049"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4050"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4042"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44038" name="TextBox 49"/>
          <p:cNvSpPr txBox="1">
            <a:spLocks noChangeArrowheads="1"/>
          </p:cNvSpPr>
          <p:nvPr/>
        </p:nvSpPr>
        <p:spPr bwMode="auto">
          <a:xfrm>
            <a:off x="1990725" y="3722688"/>
            <a:ext cx="6934200" cy="368300"/>
          </a:xfrm>
          <a:prstGeom prst="rect">
            <a:avLst/>
          </a:prstGeom>
          <a:noFill/>
          <a:ln w="9525">
            <a:noFill/>
            <a:miter lim="800000"/>
            <a:headEnd/>
            <a:tailEnd/>
          </a:ln>
        </p:spPr>
        <p:txBody>
          <a:bodyPr>
            <a:spAutoFit/>
          </a:bodyPr>
          <a:lstStyle/>
          <a:p>
            <a:pPr marL="285750" indent="-285750">
              <a:buFont typeface="Arial" charset="0"/>
              <a:buChar char="•"/>
            </a:pPr>
            <a:r>
              <a:rPr lang="en-US"/>
              <a:t>Prasugrel 10 mg daily; or </a:t>
            </a:r>
          </a:p>
        </p:txBody>
      </p:sp>
      <p:sp>
        <p:nvSpPr>
          <p:cNvPr id="44039" name="TextBox 71"/>
          <p:cNvSpPr txBox="1">
            <a:spLocks noChangeArrowheads="1"/>
          </p:cNvSpPr>
          <p:nvPr/>
        </p:nvSpPr>
        <p:spPr bwMode="auto">
          <a:xfrm>
            <a:off x="1990725" y="4187825"/>
            <a:ext cx="6934200" cy="368300"/>
          </a:xfrm>
          <a:prstGeom prst="rect">
            <a:avLst/>
          </a:prstGeom>
          <a:noFill/>
          <a:ln w="9525">
            <a:noFill/>
            <a:miter lim="800000"/>
            <a:headEnd/>
            <a:tailEnd/>
          </a:ln>
        </p:spPr>
        <p:txBody>
          <a:bodyPr>
            <a:spAutoFit/>
          </a:bodyPr>
          <a:lstStyle/>
          <a:p>
            <a:pPr marL="285750" indent="-285750">
              <a:buFont typeface="Arial" charset="0"/>
              <a:buChar char="•"/>
            </a:pPr>
            <a:r>
              <a:rPr lang="en-US"/>
              <a:t>Ticagrelor 90 mg twice a day* </a:t>
            </a:r>
          </a:p>
        </p:txBody>
      </p:sp>
      <p:sp>
        <p:nvSpPr>
          <p:cNvPr id="44040" name="TextBox 4"/>
          <p:cNvSpPr txBox="1">
            <a:spLocks noChangeArrowheads="1"/>
          </p:cNvSpPr>
          <p:nvPr/>
        </p:nvSpPr>
        <p:spPr bwMode="auto">
          <a:xfrm>
            <a:off x="850900" y="4797425"/>
            <a:ext cx="8054975" cy="584200"/>
          </a:xfrm>
          <a:prstGeom prst="rect">
            <a:avLst/>
          </a:prstGeom>
          <a:noFill/>
          <a:ln w="9525">
            <a:noFill/>
            <a:miter lim="800000"/>
            <a:headEnd/>
            <a:tailEnd/>
          </a:ln>
        </p:spPr>
        <p:txBody>
          <a:bodyPr>
            <a:spAutoFit/>
          </a:bodyPr>
          <a:lstStyle/>
          <a:p>
            <a:r>
              <a:rPr lang="en-US" sz="1600"/>
              <a:t>*The recommended maintenance dose of aspirin to be used with ticagrelor is 81 mg daily.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Primary PCI for STEMI</a:t>
            </a:r>
            <a:endParaRPr lang="en-US" sz="3600" smtClean="0">
              <a:ea typeface="ＭＳ Ｐゴシック" pitchFamily="1" charset="-128"/>
              <a:cs typeface="Geneva" pitchFamily="1" charset="0"/>
            </a:endParaRPr>
          </a:p>
        </p:txBody>
      </p:sp>
      <p:sp>
        <p:nvSpPr>
          <p:cNvPr id="45059" name="TextBox 3"/>
          <p:cNvSpPr txBox="1">
            <a:spLocks noChangeArrowheads="1"/>
          </p:cNvSpPr>
          <p:nvPr/>
        </p:nvSpPr>
        <p:spPr bwMode="auto">
          <a:xfrm>
            <a:off x="1957388" y="2144713"/>
            <a:ext cx="6934200" cy="647700"/>
          </a:xfrm>
          <a:prstGeom prst="rect">
            <a:avLst/>
          </a:prstGeom>
          <a:noFill/>
          <a:ln w="9525">
            <a:noFill/>
            <a:miter lim="800000"/>
            <a:headEnd/>
            <a:tailEnd/>
          </a:ln>
        </p:spPr>
        <p:txBody>
          <a:bodyPr>
            <a:spAutoFit/>
          </a:bodyPr>
          <a:lstStyle/>
          <a:p>
            <a:r>
              <a:rPr lang="en-US"/>
              <a:t>It is reasonable to use 81 mg of aspirin per day in preference to higher maintenance doses after primary PCI. </a:t>
            </a:r>
          </a:p>
        </p:txBody>
      </p:sp>
      <p:grpSp>
        <p:nvGrpSpPr>
          <p:cNvPr id="45060" name="Group 8"/>
          <p:cNvGrpSpPr>
            <a:grpSpLocks/>
          </p:cNvGrpSpPr>
          <p:nvPr/>
        </p:nvGrpSpPr>
        <p:grpSpPr bwMode="auto">
          <a:xfrm>
            <a:off x="206375" y="2003425"/>
            <a:ext cx="1216025" cy="942975"/>
            <a:chOff x="3810000" y="2667000"/>
            <a:chExt cx="1216025" cy="942975"/>
          </a:xfrm>
        </p:grpSpPr>
        <p:grpSp>
          <p:nvGrpSpPr>
            <p:cNvPr id="45061" name="Group 95"/>
            <p:cNvGrpSpPr>
              <a:grpSpLocks/>
            </p:cNvGrpSpPr>
            <p:nvPr/>
          </p:nvGrpSpPr>
          <p:grpSpPr bwMode="auto">
            <a:xfrm>
              <a:off x="3810000" y="2667000"/>
              <a:ext cx="1216025" cy="942975"/>
              <a:chOff x="3986" y="942"/>
              <a:chExt cx="766" cy="594"/>
            </a:xfrm>
          </p:grpSpPr>
          <p:sp>
            <p:nvSpPr>
              <p:cNvPr id="4506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506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5065"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5066"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5067"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5068"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5069"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5070"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5062"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Primary PCI for STEMI</a:t>
            </a:r>
            <a:endParaRPr lang="en-US" sz="3600" smtClean="0">
              <a:ea typeface="ＭＳ Ｐゴシック" pitchFamily="1" charset="-128"/>
              <a:cs typeface="Geneva" pitchFamily="1" charset="0"/>
            </a:endParaRPr>
          </a:p>
        </p:txBody>
      </p:sp>
      <p:sp>
        <p:nvSpPr>
          <p:cNvPr id="46083" name="TextBox 3"/>
          <p:cNvSpPr txBox="1">
            <a:spLocks noChangeArrowheads="1"/>
          </p:cNvSpPr>
          <p:nvPr/>
        </p:nvSpPr>
        <p:spPr bwMode="auto">
          <a:xfrm>
            <a:off x="228600" y="1371600"/>
            <a:ext cx="8610600" cy="923330"/>
          </a:xfrm>
          <a:prstGeom prst="rect">
            <a:avLst/>
          </a:prstGeom>
          <a:noFill/>
          <a:ln w="9525">
            <a:noFill/>
            <a:miter lim="800000"/>
            <a:headEnd/>
            <a:tailEnd/>
          </a:ln>
        </p:spPr>
        <p:txBody>
          <a:bodyPr wrap="square">
            <a:spAutoFit/>
          </a:bodyPr>
          <a:lstStyle/>
          <a:p>
            <a:pPr algn="just"/>
            <a:r>
              <a:rPr lang="en-US" dirty="0"/>
              <a:t>It is reasonable to start treatment with an intravenous GP </a:t>
            </a:r>
            <a:r>
              <a:rPr lang="en-US" dirty="0" err="1"/>
              <a:t>IIb</a:t>
            </a:r>
            <a:r>
              <a:rPr lang="en-US" dirty="0"/>
              <a:t>/</a:t>
            </a:r>
            <a:r>
              <a:rPr lang="en-US" dirty="0" err="1"/>
              <a:t>IIIa</a:t>
            </a:r>
            <a:r>
              <a:rPr lang="en-US" dirty="0"/>
              <a:t> receptor antagonist at the time of primary PCI (with or without </a:t>
            </a:r>
            <a:r>
              <a:rPr lang="en-US" dirty="0" err="1"/>
              <a:t>stenting</a:t>
            </a:r>
            <a:r>
              <a:rPr lang="en-US" dirty="0"/>
              <a:t> or </a:t>
            </a:r>
            <a:r>
              <a:rPr lang="en-US" dirty="0" err="1"/>
              <a:t>clopidogrel</a:t>
            </a:r>
            <a:r>
              <a:rPr lang="en-US" dirty="0"/>
              <a:t> pretreatment) in selected patients </a:t>
            </a:r>
            <a:r>
              <a:rPr lang="en-US" dirty="0" smtClean="0"/>
              <a:t>if E/O no reflow or thrombotic complication</a:t>
            </a:r>
            <a:r>
              <a:rPr lang="en-US" dirty="0" smtClean="0"/>
              <a:t>. </a:t>
            </a:r>
            <a:endParaRPr lang="en-US" dirty="0"/>
          </a:p>
        </p:txBody>
      </p:sp>
      <p:sp>
        <p:nvSpPr>
          <p:cNvPr id="46084" name="TextBox 4"/>
          <p:cNvSpPr txBox="1">
            <a:spLocks noChangeArrowheads="1"/>
          </p:cNvSpPr>
          <p:nvPr/>
        </p:nvSpPr>
        <p:spPr bwMode="auto">
          <a:xfrm>
            <a:off x="1933575" y="4968875"/>
            <a:ext cx="6924675" cy="922338"/>
          </a:xfrm>
          <a:prstGeom prst="rect">
            <a:avLst/>
          </a:prstGeom>
          <a:noFill/>
          <a:ln w="9525">
            <a:noFill/>
            <a:miter lim="800000"/>
            <a:headEnd/>
            <a:tailEnd/>
          </a:ln>
        </p:spPr>
        <p:txBody>
          <a:bodyPr>
            <a:spAutoFit/>
          </a:bodyPr>
          <a:lstStyle/>
          <a:p>
            <a:pPr marL="285750" indent="-285750">
              <a:buFont typeface="Arial" charset="0"/>
              <a:buChar char="•"/>
            </a:pPr>
            <a:r>
              <a:rPr lang="en-US" dirty="0"/>
              <a:t>Double-bolus </a:t>
            </a:r>
            <a:r>
              <a:rPr lang="en-US" dirty="0" err="1"/>
              <a:t>eptifibatide</a:t>
            </a:r>
            <a:r>
              <a:rPr lang="en-US" dirty="0"/>
              <a:t>: 180 mcg/kg IV bolus, then 2 mcg/kg/min; a 2nd 180-mcg/kg bolus is administered 10 min after the 1st bolus. </a:t>
            </a:r>
          </a:p>
        </p:txBody>
      </p:sp>
      <p:sp>
        <p:nvSpPr>
          <p:cNvPr id="46085" name="TextBox 5"/>
          <p:cNvSpPr txBox="1">
            <a:spLocks noChangeArrowheads="1"/>
          </p:cNvSpPr>
          <p:nvPr/>
        </p:nvSpPr>
        <p:spPr bwMode="auto">
          <a:xfrm>
            <a:off x="1952625" y="2824163"/>
            <a:ext cx="6715125" cy="646112"/>
          </a:xfrm>
          <a:prstGeom prst="rect">
            <a:avLst/>
          </a:prstGeom>
          <a:noFill/>
          <a:ln w="9525">
            <a:noFill/>
            <a:miter lim="800000"/>
            <a:headEnd/>
            <a:tailEnd/>
          </a:ln>
        </p:spPr>
        <p:txBody>
          <a:bodyPr>
            <a:spAutoFit/>
          </a:bodyPr>
          <a:lstStyle/>
          <a:p>
            <a:pPr marL="285750" indent="-285750">
              <a:buFont typeface="Arial" charset="0"/>
              <a:buChar char="•"/>
            </a:pPr>
            <a:r>
              <a:rPr lang="en-US" dirty="0" err="1"/>
              <a:t>Abciximab</a:t>
            </a:r>
            <a:r>
              <a:rPr lang="en-US" dirty="0"/>
              <a:t>: 0.25 mg/kg IV bolus, then 0.125 mcg/kg/min (maximum 10 mcg/min); or</a:t>
            </a:r>
          </a:p>
        </p:txBody>
      </p:sp>
      <p:sp>
        <p:nvSpPr>
          <p:cNvPr id="46086" name="TextBox 30"/>
          <p:cNvSpPr txBox="1">
            <a:spLocks noChangeArrowheads="1"/>
          </p:cNvSpPr>
          <p:nvPr/>
        </p:nvSpPr>
        <p:spPr bwMode="auto">
          <a:xfrm>
            <a:off x="1943100" y="3817938"/>
            <a:ext cx="6715125" cy="646112"/>
          </a:xfrm>
          <a:prstGeom prst="rect">
            <a:avLst/>
          </a:prstGeom>
          <a:noFill/>
          <a:ln w="9525">
            <a:noFill/>
            <a:miter lim="800000"/>
            <a:headEnd/>
            <a:tailEnd/>
          </a:ln>
        </p:spPr>
        <p:txBody>
          <a:bodyPr>
            <a:spAutoFit/>
          </a:bodyPr>
          <a:lstStyle/>
          <a:p>
            <a:pPr marL="285750" indent="-285750">
              <a:buFont typeface="Arial" charset="0"/>
              <a:buChar char="•"/>
            </a:pPr>
            <a:r>
              <a:rPr lang="en-US" dirty="0"/>
              <a:t>High-bolus-dose </a:t>
            </a:r>
            <a:r>
              <a:rPr lang="en-US" dirty="0" err="1"/>
              <a:t>tirofiban</a:t>
            </a:r>
            <a:r>
              <a:rPr lang="en-US" dirty="0"/>
              <a:t>: 25 mcg/kg IV bolus, then 0.15 mcg/kg/min; or</a:t>
            </a:r>
          </a:p>
        </p:txBody>
      </p:sp>
      <p:grpSp>
        <p:nvGrpSpPr>
          <p:cNvPr id="46087" name="Group 8"/>
          <p:cNvGrpSpPr>
            <a:grpSpLocks/>
          </p:cNvGrpSpPr>
          <p:nvPr/>
        </p:nvGrpSpPr>
        <p:grpSpPr bwMode="auto">
          <a:xfrm>
            <a:off x="276225" y="3648075"/>
            <a:ext cx="1216025" cy="942975"/>
            <a:chOff x="3810000" y="2667000"/>
            <a:chExt cx="1216025" cy="942975"/>
          </a:xfrm>
        </p:grpSpPr>
        <p:grpSp>
          <p:nvGrpSpPr>
            <p:cNvPr id="46109" name="Group 95"/>
            <p:cNvGrpSpPr>
              <a:grpSpLocks/>
            </p:cNvGrpSpPr>
            <p:nvPr/>
          </p:nvGrpSpPr>
          <p:grpSpPr bwMode="auto">
            <a:xfrm>
              <a:off x="3810000" y="2667000"/>
              <a:ext cx="1216025" cy="942975"/>
              <a:chOff x="3986" y="942"/>
              <a:chExt cx="766" cy="594"/>
            </a:xfrm>
          </p:grpSpPr>
          <p:sp>
            <p:nvSpPr>
              <p:cNvPr id="4611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11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11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11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11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611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611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611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6110"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46088" name="Group 8"/>
          <p:cNvGrpSpPr>
            <a:grpSpLocks/>
          </p:cNvGrpSpPr>
          <p:nvPr/>
        </p:nvGrpSpPr>
        <p:grpSpPr bwMode="auto">
          <a:xfrm>
            <a:off x="277813" y="4808538"/>
            <a:ext cx="1216025" cy="942975"/>
            <a:chOff x="3810000" y="2667000"/>
            <a:chExt cx="1216025" cy="942975"/>
          </a:xfrm>
        </p:grpSpPr>
        <p:grpSp>
          <p:nvGrpSpPr>
            <p:cNvPr id="46099" name="Group 95"/>
            <p:cNvGrpSpPr>
              <a:grpSpLocks/>
            </p:cNvGrpSpPr>
            <p:nvPr/>
          </p:nvGrpSpPr>
          <p:grpSpPr bwMode="auto">
            <a:xfrm>
              <a:off x="3810000" y="2667000"/>
              <a:ext cx="1216025" cy="942975"/>
              <a:chOff x="3986" y="942"/>
              <a:chExt cx="766" cy="594"/>
            </a:xfrm>
          </p:grpSpPr>
          <p:sp>
            <p:nvSpPr>
              <p:cNvPr id="4610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10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10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10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10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610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610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610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6100"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46089" name="Group 4"/>
          <p:cNvGrpSpPr>
            <a:grpSpLocks/>
          </p:cNvGrpSpPr>
          <p:nvPr/>
        </p:nvGrpSpPr>
        <p:grpSpPr bwMode="auto">
          <a:xfrm>
            <a:off x="276225" y="2578100"/>
            <a:ext cx="1216025" cy="942975"/>
            <a:chOff x="1143000" y="2667000"/>
            <a:chExt cx="1216025" cy="942975"/>
          </a:xfrm>
        </p:grpSpPr>
        <p:sp>
          <p:nvSpPr>
            <p:cNvPr id="46090" name="Rectangle 278"/>
            <p:cNvSpPr>
              <a:spLocks noChangeArrowheads="1"/>
            </p:cNvSpPr>
            <p:nvPr/>
          </p:nvSpPr>
          <p:spPr bwMode="auto">
            <a:xfrm>
              <a:off x="1143000" y="2943225"/>
              <a:ext cx="301625" cy="66675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091" name="Rectangle 278"/>
            <p:cNvSpPr>
              <a:spLocks noChangeArrowheads="1"/>
            </p:cNvSpPr>
            <p:nvPr/>
          </p:nvSpPr>
          <p:spPr bwMode="auto">
            <a:xfrm>
              <a:off x="1752600" y="2943225"/>
              <a:ext cx="301625" cy="66675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092" name="Rectangle 278"/>
            <p:cNvSpPr>
              <a:spLocks noChangeArrowheads="1"/>
            </p:cNvSpPr>
            <p:nvPr/>
          </p:nvSpPr>
          <p:spPr bwMode="auto">
            <a:xfrm>
              <a:off x="1447800" y="2943225"/>
              <a:ext cx="301625" cy="66675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093" name="Rectangle 278"/>
            <p:cNvSpPr>
              <a:spLocks noChangeArrowheads="1"/>
            </p:cNvSpPr>
            <p:nvPr/>
          </p:nvSpPr>
          <p:spPr bwMode="auto">
            <a:xfrm>
              <a:off x="2057400" y="2943225"/>
              <a:ext cx="301625" cy="66675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6094" name="Rectangle 291"/>
            <p:cNvSpPr>
              <a:spLocks noChangeArrowheads="1"/>
            </p:cNvSpPr>
            <p:nvPr/>
          </p:nvSpPr>
          <p:spPr bwMode="auto">
            <a:xfrm>
              <a:off x="1270000" y="2667000"/>
              <a:ext cx="63500" cy="274638"/>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6095" name="Rectangle 292"/>
            <p:cNvSpPr>
              <a:spLocks noChangeArrowheads="1"/>
            </p:cNvSpPr>
            <p:nvPr/>
          </p:nvSpPr>
          <p:spPr bwMode="auto">
            <a:xfrm>
              <a:off x="1447800" y="2668588"/>
              <a:ext cx="254000" cy="274638"/>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6096" name="Rectangle 293"/>
            <p:cNvSpPr>
              <a:spLocks noChangeArrowheads="1"/>
            </p:cNvSpPr>
            <p:nvPr/>
          </p:nvSpPr>
          <p:spPr bwMode="auto">
            <a:xfrm>
              <a:off x="1752600" y="2668588"/>
              <a:ext cx="266700" cy="274638"/>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6097" name="Rectangle 294"/>
            <p:cNvSpPr>
              <a:spLocks noChangeArrowheads="1"/>
            </p:cNvSpPr>
            <p:nvPr/>
          </p:nvSpPr>
          <p:spPr bwMode="auto">
            <a:xfrm>
              <a:off x="2095500" y="2668588"/>
              <a:ext cx="190500" cy="274638"/>
            </a:xfrm>
            <a:prstGeom prst="rect">
              <a:avLst/>
            </a:prstGeom>
            <a:noFill/>
            <a:ln w="9525">
              <a:noFill/>
              <a:miter lim="800000"/>
              <a:headEnd/>
              <a:tailEnd/>
            </a:ln>
          </p:spPr>
          <p:txBody>
            <a:bodyPr wrap="none" lIns="0" tIns="0" rIns="0" bIns="0">
              <a:spAutoFit/>
            </a:bodyPr>
            <a:lstStyle/>
            <a:p>
              <a:r>
                <a:rPr lang="en-US" b="1"/>
                <a:t>III</a:t>
              </a:r>
              <a:endParaRPr lang="en-US"/>
            </a:p>
          </p:txBody>
        </p:sp>
        <p:sp>
          <p:nvSpPr>
            <p:cNvPr id="46098" name="WordArt 949"/>
            <p:cNvSpPr>
              <a:spLocks noChangeArrowheads="1" noChangeShapeType="1" noTextEdit="1"/>
            </p:cNvSpPr>
            <p:nvPr/>
          </p:nvSpPr>
          <p:spPr bwMode="auto">
            <a:xfrm>
              <a:off x="1524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Primary PCI for STEMI</a:t>
            </a:r>
            <a:endParaRPr lang="en-US" sz="3600" smtClean="0">
              <a:ea typeface="ＭＳ Ｐゴシック" pitchFamily="1" charset="-128"/>
              <a:cs typeface="Geneva" pitchFamily="1" charset="0"/>
            </a:endParaRPr>
          </a:p>
        </p:txBody>
      </p:sp>
      <p:sp>
        <p:nvSpPr>
          <p:cNvPr id="47107" name="TextBox 3"/>
          <p:cNvSpPr txBox="1">
            <a:spLocks noChangeArrowheads="1"/>
          </p:cNvSpPr>
          <p:nvPr/>
        </p:nvSpPr>
        <p:spPr bwMode="auto">
          <a:xfrm>
            <a:off x="1943100" y="2179638"/>
            <a:ext cx="6896100" cy="1201737"/>
          </a:xfrm>
          <a:prstGeom prst="rect">
            <a:avLst/>
          </a:prstGeom>
          <a:noFill/>
          <a:ln w="9525">
            <a:noFill/>
            <a:miter lim="800000"/>
            <a:headEnd/>
            <a:tailEnd/>
          </a:ln>
        </p:spPr>
        <p:txBody>
          <a:bodyPr>
            <a:spAutoFit/>
          </a:bodyPr>
          <a:lstStyle/>
          <a:p>
            <a:r>
              <a:rPr lang="en-US"/>
              <a:t>It may be reasonable to administer intravenous GP IIb/IIIa receptor antagonist in the precatheterization laboratory setting (e.g., ambulance, ED) to patients with STEMI for whom primary PCI is intended. </a:t>
            </a:r>
          </a:p>
        </p:txBody>
      </p:sp>
      <p:sp>
        <p:nvSpPr>
          <p:cNvPr id="47108" name="TextBox 2"/>
          <p:cNvSpPr txBox="1">
            <a:spLocks noChangeArrowheads="1"/>
          </p:cNvSpPr>
          <p:nvPr/>
        </p:nvSpPr>
        <p:spPr bwMode="auto">
          <a:xfrm>
            <a:off x="1933575" y="3684588"/>
            <a:ext cx="6905625" cy="646112"/>
          </a:xfrm>
          <a:prstGeom prst="rect">
            <a:avLst/>
          </a:prstGeom>
          <a:noFill/>
          <a:ln w="9525">
            <a:noFill/>
            <a:miter lim="800000"/>
            <a:headEnd/>
            <a:tailEnd/>
          </a:ln>
        </p:spPr>
        <p:txBody>
          <a:bodyPr>
            <a:spAutoFit/>
          </a:bodyPr>
          <a:lstStyle/>
          <a:p>
            <a:r>
              <a:rPr lang="en-US"/>
              <a:t>It may be reasonable to administer intracoronary abciximab to patients with STEMI undergoing primary PCI.</a:t>
            </a:r>
          </a:p>
        </p:txBody>
      </p:sp>
      <p:grpSp>
        <p:nvGrpSpPr>
          <p:cNvPr id="47109" name="Group 7"/>
          <p:cNvGrpSpPr>
            <a:grpSpLocks/>
          </p:cNvGrpSpPr>
          <p:nvPr/>
        </p:nvGrpSpPr>
        <p:grpSpPr bwMode="auto">
          <a:xfrm>
            <a:off x="250825" y="1960563"/>
            <a:ext cx="1216025" cy="942975"/>
            <a:chOff x="3810000" y="3810000"/>
            <a:chExt cx="1216025" cy="942975"/>
          </a:xfrm>
        </p:grpSpPr>
        <p:grpSp>
          <p:nvGrpSpPr>
            <p:cNvPr id="47133" name="Group 95"/>
            <p:cNvGrpSpPr>
              <a:grpSpLocks/>
            </p:cNvGrpSpPr>
            <p:nvPr/>
          </p:nvGrpSpPr>
          <p:grpSpPr bwMode="auto">
            <a:xfrm>
              <a:off x="3810000" y="3810000"/>
              <a:ext cx="1216025" cy="942975"/>
              <a:chOff x="3986" y="942"/>
              <a:chExt cx="766" cy="594"/>
            </a:xfrm>
          </p:grpSpPr>
          <p:sp>
            <p:nvSpPr>
              <p:cNvPr id="4713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3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3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3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3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714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714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714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7134" name="WordArt 622"/>
            <p:cNvSpPr>
              <a:spLocks noChangeArrowheads="1" noChangeShapeType="1" noTextEdit="1"/>
            </p:cNvSpPr>
            <p:nvPr/>
          </p:nvSpPr>
          <p:spPr bwMode="auto">
            <a:xfrm>
              <a:off x="4495800" y="4191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47110" name="Group 7"/>
          <p:cNvGrpSpPr>
            <a:grpSpLocks/>
          </p:cNvGrpSpPr>
          <p:nvPr/>
        </p:nvGrpSpPr>
        <p:grpSpPr bwMode="auto">
          <a:xfrm>
            <a:off x="238125" y="3494088"/>
            <a:ext cx="1216025" cy="942975"/>
            <a:chOff x="3810000" y="3810000"/>
            <a:chExt cx="1216025" cy="942975"/>
          </a:xfrm>
        </p:grpSpPr>
        <p:grpSp>
          <p:nvGrpSpPr>
            <p:cNvPr id="47123" name="Group 95"/>
            <p:cNvGrpSpPr>
              <a:grpSpLocks/>
            </p:cNvGrpSpPr>
            <p:nvPr/>
          </p:nvGrpSpPr>
          <p:grpSpPr bwMode="auto">
            <a:xfrm>
              <a:off x="3810000" y="3810000"/>
              <a:ext cx="1216025" cy="942975"/>
              <a:chOff x="3986" y="942"/>
              <a:chExt cx="766" cy="594"/>
            </a:xfrm>
          </p:grpSpPr>
          <p:sp>
            <p:nvSpPr>
              <p:cNvPr id="4712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2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2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2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2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713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713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713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7124" name="WordArt 622"/>
            <p:cNvSpPr>
              <a:spLocks noChangeArrowheads="1" noChangeShapeType="1" noTextEdit="1"/>
            </p:cNvSpPr>
            <p:nvPr/>
          </p:nvSpPr>
          <p:spPr bwMode="auto">
            <a:xfrm>
              <a:off x="4495800" y="4191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47111" name="TextBox 6"/>
          <p:cNvSpPr txBox="1">
            <a:spLocks noChangeArrowheads="1"/>
          </p:cNvSpPr>
          <p:nvPr/>
        </p:nvSpPr>
        <p:spPr bwMode="auto">
          <a:xfrm>
            <a:off x="1905000" y="4916488"/>
            <a:ext cx="6934200" cy="646112"/>
          </a:xfrm>
          <a:prstGeom prst="rect">
            <a:avLst/>
          </a:prstGeom>
          <a:noFill/>
          <a:ln w="9525">
            <a:noFill/>
            <a:miter lim="800000"/>
            <a:headEnd/>
            <a:tailEnd/>
          </a:ln>
        </p:spPr>
        <p:txBody>
          <a:bodyPr>
            <a:spAutoFit/>
          </a:bodyPr>
          <a:lstStyle/>
          <a:p>
            <a:r>
              <a:rPr lang="en-US"/>
              <a:t>Continuation of a P2Y</a:t>
            </a:r>
            <a:r>
              <a:rPr lang="en-US" baseline="-25000"/>
              <a:t>12</a:t>
            </a:r>
            <a:r>
              <a:rPr lang="en-US"/>
              <a:t> inhibitor beyond 1 year may be considered in patients undergoing DES placement. </a:t>
            </a:r>
          </a:p>
        </p:txBody>
      </p:sp>
      <p:grpSp>
        <p:nvGrpSpPr>
          <p:cNvPr id="47112" name="Group 10"/>
          <p:cNvGrpSpPr>
            <a:grpSpLocks/>
          </p:cNvGrpSpPr>
          <p:nvPr/>
        </p:nvGrpSpPr>
        <p:grpSpPr bwMode="auto">
          <a:xfrm>
            <a:off x="239713" y="4691063"/>
            <a:ext cx="1216025" cy="942975"/>
            <a:chOff x="6705600" y="3810000"/>
            <a:chExt cx="1216025" cy="942975"/>
          </a:xfrm>
        </p:grpSpPr>
        <p:grpSp>
          <p:nvGrpSpPr>
            <p:cNvPr id="47113" name="Group 95"/>
            <p:cNvGrpSpPr>
              <a:grpSpLocks/>
            </p:cNvGrpSpPr>
            <p:nvPr/>
          </p:nvGrpSpPr>
          <p:grpSpPr bwMode="auto">
            <a:xfrm>
              <a:off x="6705600" y="3810000"/>
              <a:ext cx="1216025" cy="942975"/>
              <a:chOff x="3986" y="942"/>
              <a:chExt cx="766" cy="594"/>
            </a:xfrm>
          </p:grpSpPr>
          <p:sp>
            <p:nvSpPr>
              <p:cNvPr id="4711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1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1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1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711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712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712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712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7114"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Primary PCI for STEMI</a:t>
            </a:r>
            <a:endParaRPr lang="en-US" sz="3600" smtClean="0">
              <a:ea typeface="ＭＳ Ｐゴシック" pitchFamily="1" charset="-128"/>
              <a:cs typeface="Geneva" pitchFamily="1" charset="0"/>
            </a:endParaRPr>
          </a:p>
        </p:txBody>
      </p:sp>
      <p:sp>
        <p:nvSpPr>
          <p:cNvPr id="48131" name="TextBox 3"/>
          <p:cNvSpPr txBox="1">
            <a:spLocks noChangeArrowheads="1"/>
          </p:cNvSpPr>
          <p:nvPr/>
        </p:nvSpPr>
        <p:spPr bwMode="auto">
          <a:xfrm>
            <a:off x="1916113" y="2520950"/>
            <a:ext cx="6896100" cy="646113"/>
          </a:xfrm>
          <a:prstGeom prst="rect">
            <a:avLst/>
          </a:prstGeom>
          <a:noFill/>
          <a:ln w="9525">
            <a:noFill/>
            <a:miter lim="800000"/>
            <a:headEnd/>
            <a:tailEnd/>
          </a:ln>
        </p:spPr>
        <p:txBody>
          <a:bodyPr>
            <a:spAutoFit/>
          </a:bodyPr>
          <a:lstStyle/>
          <a:p>
            <a:r>
              <a:rPr lang="en-US"/>
              <a:t>Prasugrel </a:t>
            </a:r>
            <a:r>
              <a:rPr lang="en-US">
                <a:solidFill>
                  <a:srgbClr val="FF0000"/>
                </a:solidFill>
              </a:rPr>
              <a:t>should not be administered </a:t>
            </a:r>
            <a:r>
              <a:rPr lang="en-US"/>
              <a:t>to patients with a history of prior stroke or transient ischemic attack. </a:t>
            </a:r>
          </a:p>
        </p:txBody>
      </p:sp>
      <p:grpSp>
        <p:nvGrpSpPr>
          <p:cNvPr id="48132" name="Group 6"/>
          <p:cNvGrpSpPr>
            <a:grpSpLocks/>
          </p:cNvGrpSpPr>
          <p:nvPr/>
        </p:nvGrpSpPr>
        <p:grpSpPr bwMode="auto">
          <a:xfrm>
            <a:off x="249238" y="2290763"/>
            <a:ext cx="1216025" cy="942975"/>
            <a:chOff x="3810000" y="4953000"/>
            <a:chExt cx="1216025" cy="942975"/>
          </a:xfrm>
        </p:grpSpPr>
        <p:grpSp>
          <p:nvGrpSpPr>
            <p:cNvPr id="48134" name="Group 95"/>
            <p:cNvGrpSpPr>
              <a:grpSpLocks/>
            </p:cNvGrpSpPr>
            <p:nvPr/>
          </p:nvGrpSpPr>
          <p:grpSpPr bwMode="auto">
            <a:xfrm>
              <a:off x="3810000" y="4953000"/>
              <a:ext cx="1216025" cy="942975"/>
              <a:chOff x="3986" y="942"/>
              <a:chExt cx="766" cy="594"/>
            </a:xfrm>
          </p:grpSpPr>
          <p:sp>
            <p:nvSpPr>
              <p:cNvPr id="48136"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8137"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8138"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8139"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48140"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48141"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48142"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48143"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48135" name="WordArt 622"/>
            <p:cNvSpPr>
              <a:spLocks noChangeArrowheads="1" noChangeShapeType="1" noTextEdit="1"/>
            </p:cNvSpPr>
            <p:nvPr/>
          </p:nvSpPr>
          <p:spPr bwMode="auto">
            <a:xfrm>
              <a:off x="4800600" y="5334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48133" name="TextBox 49"/>
          <p:cNvSpPr txBox="1">
            <a:spLocks noChangeArrowheads="1"/>
          </p:cNvSpPr>
          <p:nvPr/>
        </p:nvSpPr>
        <p:spPr bwMode="auto">
          <a:xfrm>
            <a:off x="533400" y="3233738"/>
            <a:ext cx="914400" cy="338137"/>
          </a:xfrm>
          <a:prstGeom prst="rect">
            <a:avLst/>
          </a:prstGeom>
          <a:noFill/>
          <a:ln w="9525">
            <a:noFill/>
            <a:miter lim="800000"/>
            <a:headEnd/>
            <a:tailEnd/>
          </a:ln>
        </p:spPr>
        <p:txBody>
          <a:bodyPr>
            <a:spAutoFit/>
          </a:bodyPr>
          <a:lstStyle/>
          <a:p>
            <a:r>
              <a:rPr lang="en-US" sz="1600"/>
              <a:t>Harm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990600" y="2498725"/>
            <a:ext cx="7239000" cy="132397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Anticoagulant Therapy to Support Primary PCI</a:t>
            </a:r>
          </a:p>
        </p:txBody>
      </p:sp>
      <p:sp>
        <p:nvSpPr>
          <p:cNvPr id="49155"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Reperfusion at a PCI-Capable Hospital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Anticoagulant Therapy to Support Primary PCI</a:t>
            </a:r>
            <a:endParaRPr lang="en-US" sz="3600" smtClean="0">
              <a:ea typeface="ＭＳ Ｐゴシック" pitchFamily="1" charset="-128"/>
              <a:cs typeface="Geneva" pitchFamily="1" charset="0"/>
            </a:endParaRPr>
          </a:p>
        </p:txBody>
      </p:sp>
      <p:sp>
        <p:nvSpPr>
          <p:cNvPr id="50179" name="TextBox 3"/>
          <p:cNvSpPr txBox="1">
            <a:spLocks noChangeArrowheads="1"/>
          </p:cNvSpPr>
          <p:nvPr/>
        </p:nvSpPr>
        <p:spPr bwMode="auto">
          <a:xfrm>
            <a:off x="228600" y="1752600"/>
            <a:ext cx="8610600" cy="646331"/>
          </a:xfrm>
          <a:prstGeom prst="rect">
            <a:avLst/>
          </a:prstGeom>
          <a:noFill/>
          <a:ln w="9525">
            <a:noFill/>
            <a:miter lim="800000"/>
            <a:headEnd/>
            <a:tailEnd/>
          </a:ln>
        </p:spPr>
        <p:txBody>
          <a:bodyPr wrap="square">
            <a:spAutoFit/>
          </a:bodyPr>
          <a:lstStyle/>
          <a:p>
            <a:pPr algn="just"/>
            <a:r>
              <a:rPr lang="en-US" dirty="0"/>
              <a:t>For patients with STEMI undergoing primary PCI, the following supportive anticoagulant regimens are recommended: </a:t>
            </a:r>
          </a:p>
        </p:txBody>
      </p:sp>
      <p:sp>
        <p:nvSpPr>
          <p:cNvPr id="50180" name="TextBox 2"/>
          <p:cNvSpPr txBox="1">
            <a:spLocks noChangeArrowheads="1"/>
          </p:cNvSpPr>
          <p:nvPr/>
        </p:nvSpPr>
        <p:spPr bwMode="auto">
          <a:xfrm>
            <a:off x="2057400" y="3213100"/>
            <a:ext cx="6800850" cy="1201738"/>
          </a:xfrm>
          <a:prstGeom prst="rect">
            <a:avLst/>
          </a:prstGeom>
          <a:noFill/>
          <a:ln w="9525">
            <a:noFill/>
            <a:miter lim="800000"/>
            <a:headEnd/>
            <a:tailEnd/>
          </a:ln>
        </p:spPr>
        <p:txBody>
          <a:bodyPr>
            <a:spAutoFit/>
          </a:bodyPr>
          <a:lstStyle/>
          <a:p>
            <a:pPr marL="285750" indent="-285750">
              <a:buFont typeface="Arial" charset="0"/>
              <a:buChar char="•"/>
            </a:pPr>
            <a:r>
              <a:rPr lang="en-US"/>
              <a:t>UFH, with additional boluses administered as needed to maintain therapeutic activated clotting time levels, taking into account whether a GP IIb/IIIa receptor antagonist has been administered; or </a:t>
            </a:r>
          </a:p>
        </p:txBody>
      </p:sp>
      <p:sp>
        <p:nvSpPr>
          <p:cNvPr id="50181" name="TextBox 6"/>
          <p:cNvSpPr txBox="1">
            <a:spLocks noChangeArrowheads="1"/>
          </p:cNvSpPr>
          <p:nvPr/>
        </p:nvSpPr>
        <p:spPr bwMode="auto">
          <a:xfrm>
            <a:off x="2047875" y="4581525"/>
            <a:ext cx="6762750" cy="369888"/>
          </a:xfrm>
          <a:prstGeom prst="rect">
            <a:avLst/>
          </a:prstGeom>
          <a:noFill/>
          <a:ln w="9525">
            <a:noFill/>
            <a:miter lim="800000"/>
            <a:headEnd/>
            <a:tailEnd/>
          </a:ln>
        </p:spPr>
        <p:txBody>
          <a:bodyPr>
            <a:spAutoFit/>
          </a:bodyPr>
          <a:lstStyle/>
          <a:p>
            <a:pPr marL="285750" indent="-285750">
              <a:buFont typeface="Arial" charset="0"/>
              <a:buChar char="•"/>
            </a:pPr>
            <a:r>
              <a:rPr lang="en-US"/>
              <a:t>Bivalirudin with or without prior treatment with UFH.</a:t>
            </a:r>
          </a:p>
        </p:txBody>
      </p:sp>
      <p:grpSp>
        <p:nvGrpSpPr>
          <p:cNvPr id="50182" name="Group 95"/>
          <p:cNvGrpSpPr>
            <a:grpSpLocks/>
          </p:cNvGrpSpPr>
          <p:nvPr/>
        </p:nvGrpSpPr>
        <p:grpSpPr bwMode="auto">
          <a:xfrm>
            <a:off x="247650" y="3048000"/>
            <a:ext cx="1216025" cy="942975"/>
            <a:chOff x="3986" y="942"/>
            <a:chExt cx="766" cy="594"/>
          </a:xfrm>
        </p:grpSpPr>
        <p:sp>
          <p:nvSpPr>
            <p:cNvPr id="50194"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0195"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0196" name="Freeform 289"/>
            <p:cNvSpPr>
              <a:spLocks/>
            </p:cNvSpPr>
            <p:nvPr/>
          </p:nvSpPr>
          <p:spPr bwMode="auto">
            <a:xfrm>
              <a:off x="4032" y="1200"/>
              <a:ext cx="111" cy="246"/>
            </a:xfrm>
            <a:custGeom>
              <a:avLst/>
              <a:gdLst>
                <a:gd name="T0" fmla="*/ 2 w 136"/>
                <a:gd name="T1" fmla="*/ 16 h 270"/>
                <a:gd name="T2" fmla="*/ 2 w 136"/>
                <a:gd name="T3" fmla="*/ 20 h 270"/>
                <a:gd name="T4" fmla="*/ 2 w 136"/>
                <a:gd name="T5" fmla="*/ 22 h 270"/>
                <a:gd name="T6" fmla="*/ 2 w 136"/>
                <a:gd name="T7" fmla="*/ 24 h 270"/>
                <a:gd name="T8" fmla="*/ 2 w 136"/>
                <a:gd name="T9" fmla="*/ 24 h 270"/>
                <a:gd name="T10" fmla="*/ 2 w 136"/>
                <a:gd name="T11" fmla="*/ 24 h 270"/>
                <a:gd name="T12" fmla="*/ 2 w 136"/>
                <a:gd name="T13" fmla="*/ 24 h 270"/>
                <a:gd name="T14" fmla="*/ 2 w 136"/>
                <a:gd name="T15" fmla="*/ 22 h 270"/>
                <a:gd name="T16" fmla="*/ 2 w 136"/>
                <a:gd name="T17" fmla="*/ 21 h 270"/>
                <a:gd name="T18" fmla="*/ 2 w 136"/>
                <a:gd name="T19" fmla="*/ 19 h 270"/>
                <a:gd name="T20" fmla="*/ 2 w 136"/>
                <a:gd name="T21" fmla="*/ 16 h 270"/>
                <a:gd name="T22" fmla="*/ 1 w 136"/>
                <a:gd name="T23" fmla="*/ 14 h 270"/>
                <a:gd name="T24" fmla="*/ 0 w 136"/>
                <a:gd name="T25" fmla="*/ 11 h 270"/>
                <a:gd name="T26" fmla="*/ 2 w 136"/>
                <a:gd name="T27" fmla="*/ 6 h 270"/>
                <a:gd name="T28" fmla="*/ 2 w 136"/>
                <a:gd name="T29" fmla="*/ 5 h 270"/>
                <a:gd name="T30" fmla="*/ 2 w 136"/>
                <a:gd name="T31" fmla="*/ 5 h 270"/>
                <a:gd name="T32" fmla="*/ 2 w 136"/>
                <a:gd name="T33" fmla="*/ 4 h 270"/>
                <a:gd name="T34" fmla="*/ 2 w 136"/>
                <a:gd name="T35" fmla="*/ 0 h 270"/>
                <a:gd name="T36" fmla="*/ 2 w 136"/>
                <a:gd name="T37" fmla="*/ 3 h 270"/>
                <a:gd name="T38" fmla="*/ 2 w 136"/>
                <a:gd name="T39" fmla="*/ 5 h 270"/>
                <a:gd name="T40" fmla="*/ 2 w 136"/>
                <a:gd name="T41" fmla="*/ 5 h 270"/>
                <a:gd name="T42" fmla="*/ 2 w 136"/>
                <a:gd name="T43" fmla="*/ 5 h 270"/>
                <a:gd name="T44" fmla="*/ 2 w 136"/>
                <a:gd name="T45" fmla="*/ 6 h 270"/>
                <a:gd name="T46" fmla="*/ 2 w 136"/>
                <a:gd name="T47" fmla="*/ 8 h 270"/>
                <a:gd name="T48" fmla="*/ 2 w 136"/>
                <a:gd name="T49" fmla="*/ 7 h 270"/>
                <a:gd name="T50" fmla="*/ 2 w 136"/>
                <a:gd name="T51" fmla="*/ 5 h 270"/>
                <a:gd name="T52" fmla="*/ 2 w 136"/>
                <a:gd name="T53" fmla="*/ 5 h 270"/>
                <a:gd name="T54" fmla="*/ 2 w 136"/>
                <a:gd name="T55" fmla="*/ 5 h 270"/>
                <a:gd name="T56" fmla="*/ 2 w 136"/>
                <a:gd name="T57" fmla="*/ 5 h 270"/>
                <a:gd name="T58" fmla="*/ 2 w 136"/>
                <a:gd name="T59" fmla="*/ 6 h 270"/>
                <a:gd name="T60" fmla="*/ 2 w 136"/>
                <a:gd name="T61" fmla="*/ 8 h 270"/>
                <a:gd name="T62" fmla="*/ 2 w 136"/>
                <a:gd name="T63" fmla="*/ 10 h 270"/>
                <a:gd name="T64" fmla="*/ 2 w 136"/>
                <a:gd name="T65" fmla="*/ 12 h 270"/>
                <a:gd name="T66" fmla="*/ 2 w 136"/>
                <a:gd name="T67" fmla="*/ 15 h 270"/>
                <a:gd name="T68" fmla="*/ 2 w 136"/>
                <a:gd name="T69" fmla="*/ 16 h 270"/>
                <a:gd name="T70" fmla="*/ 2 w 136"/>
                <a:gd name="T71" fmla="*/ 18 h 270"/>
                <a:gd name="T72" fmla="*/ 2 w 136"/>
                <a:gd name="T73" fmla="*/ 18 h 270"/>
                <a:gd name="T74" fmla="*/ 2 w 136"/>
                <a:gd name="T75" fmla="*/ 18 h 270"/>
                <a:gd name="T76" fmla="*/ 2 w 136"/>
                <a:gd name="T77" fmla="*/ 18 h 270"/>
                <a:gd name="T78" fmla="*/ 2 w 136"/>
                <a:gd name="T79" fmla="*/ 18 h 270"/>
                <a:gd name="T80" fmla="*/ 2 w 136"/>
                <a:gd name="T81" fmla="*/ 18 h 270"/>
                <a:gd name="T82" fmla="*/ 2 w 136"/>
                <a:gd name="T83" fmla="*/ 15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5019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019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019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5020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5020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5020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grpSp>
        <p:nvGrpSpPr>
          <p:cNvPr id="50183" name="Group 3"/>
          <p:cNvGrpSpPr>
            <a:grpSpLocks/>
          </p:cNvGrpSpPr>
          <p:nvPr/>
        </p:nvGrpSpPr>
        <p:grpSpPr bwMode="auto">
          <a:xfrm>
            <a:off x="223838" y="4414838"/>
            <a:ext cx="1216025" cy="942975"/>
            <a:chOff x="3810000" y="1524000"/>
            <a:chExt cx="1216025" cy="942975"/>
          </a:xfrm>
        </p:grpSpPr>
        <p:grpSp>
          <p:nvGrpSpPr>
            <p:cNvPr id="50184" name="Group 95"/>
            <p:cNvGrpSpPr>
              <a:grpSpLocks/>
            </p:cNvGrpSpPr>
            <p:nvPr/>
          </p:nvGrpSpPr>
          <p:grpSpPr bwMode="auto">
            <a:xfrm>
              <a:off x="3810000" y="1524000"/>
              <a:ext cx="1216025" cy="942975"/>
              <a:chOff x="3986" y="942"/>
              <a:chExt cx="766" cy="594"/>
            </a:xfrm>
          </p:grpSpPr>
          <p:sp>
            <p:nvSpPr>
              <p:cNvPr id="50186"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0187"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0188"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0189"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0190"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50191"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50192"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50193"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50185"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Anticoagulant Therapy to Support Primary PCI</a:t>
            </a:r>
            <a:endParaRPr lang="en-US" sz="3600" smtClean="0">
              <a:ea typeface="ＭＳ Ｐゴシック" pitchFamily="1" charset="-128"/>
              <a:cs typeface="Geneva" pitchFamily="1" charset="0"/>
            </a:endParaRPr>
          </a:p>
        </p:txBody>
      </p:sp>
      <p:sp>
        <p:nvSpPr>
          <p:cNvPr id="51203" name="TextBox 2"/>
          <p:cNvSpPr txBox="1">
            <a:spLocks noChangeArrowheads="1"/>
          </p:cNvSpPr>
          <p:nvPr/>
        </p:nvSpPr>
        <p:spPr bwMode="auto">
          <a:xfrm>
            <a:off x="2057400" y="2133600"/>
            <a:ext cx="6781800" cy="1200150"/>
          </a:xfrm>
          <a:prstGeom prst="rect">
            <a:avLst/>
          </a:prstGeom>
          <a:noFill/>
          <a:ln w="9525">
            <a:noFill/>
            <a:miter lim="800000"/>
            <a:headEnd/>
            <a:tailEnd/>
          </a:ln>
        </p:spPr>
        <p:txBody>
          <a:bodyPr>
            <a:spAutoFit/>
          </a:bodyPr>
          <a:lstStyle/>
          <a:p>
            <a:r>
              <a:rPr lang="en-US"/>
              <a:t>In patients with STEMI undergoing PCI who are at high risk of bleeding, it is reasonable to use bivalirudin monotherapy in preference to the combination of UFH and a GP IIb/IIIa receptor antagonist. </a:t>
            </a:r>
          </a:p>
        </p:txBody>
      </p:sp>
      <p:sp>
        <p:nvSpPr>
          <p:cNvPr id="51204" name="TextBox 6"/>
          <p:cNvSpPr txBox="1">
            <a:spLocks noChangeArrowheads="1"/>
          </p:cNvSpPr>
          <p:nvPr/>
        </p:nvSpPr>
        <p:spPr bwMode="auto">
          <a:xfrm>
            <a:off x="2057400" y="3905250"/>
            <a:ext cx="6781800" cy="646113"/>
          </a:xfrm>
          <a:prstGeom prst="rect">
            <a:avLst/>
          </a:prstGeom>
          <a:noFill/>
          <a:ln w="9525">
            <a:noFill/>
            <a:miter lim="800000"/>
            <a:headEnd/>
            <a:tailEnd/>
          </a:ln>
        </p:spPr>
        <p:txBody>
          <a:bodyPr>
            <a:spAutoFit/>
          </a:bodyPr>
          <a:lstStyle/>
          <a:p>
            <a:r>
              <a:rPr lang="en-US"/>
              <a:t>Fondaparinux </a:t>
            </a:r>
            <a:r>
              <a:rPr lang="en-US">
                <a:solidFill>
                  <a:srgbClr val="FF0000"/>
                </a:solidFill>
              </a:rPr>
              <a:t>should not be used </a:t>
            </a:r>
            <a:r>
              <a:rPr lang="en-US"/>
              <a:t>as the sole anticoagulant to support primary PCI because of the risk of catheter thrombosis. </a:t>
            </a:r>
          </a:p>
        </p:txBody>
      </p:sp>
      <p:grpSp>
        <p:nvGrpSpPr>
          <p:cNvPr id="51205" name="Group 8"/>
          <p:cNvGrpSpPr>
            <a:grpSpLocks/>
          </p:cNvGrpSpPr>
          <p:nvPr/>
        </p:nvGrpSpPr>
        <p:grpSpPr bwMode="auto">
          <a:xfrm>
            <a:off x="230188" y="1908175"/>
            <a:ext cx="1216025" cy="942975"/>
            <a:chOff x="3810000" y="2667000"/>
            <a:chExt cx="1216025" cy="942975"/>
          </a:xfrm>
        </p:grpSpPr>
        <p:grpSp>
          <p:nvGrpSpPr>
            <p:cNvPr id="51218" name="Group 95"/>
            <p:cNvGrpSpPr>
              <a:grpSpLocks/>
            </p:cNvGrpSpPr>
            <p:nvPr/>
          </p:nvGrpSpPr>
          <p:grpSpPr bwMode="auto">
            <a:xfrm>
              <a:off x="3810000" y="2667000"/>
              <a:ext cx="1216025" cy="942975"/>
              <a:chOff x="3986" y="942"/>
              <a:chExt cx="766" cy="594"/>
            </a:xfrm>
          </p:grpSpPr>
          <p:sp>
            <p:nvSpPr>
              <p:cNvPr id="5122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122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122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122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122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5122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5122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5122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51219"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51206" name="Group 6"/>
          <p:cNvGrpSpPr>
            <a:grpSpLocks/>
          </p:cNvGrpSpPr>
          <p:nvPr/>
        </p:nvGrpSpPr>
        <p:grpSpPr bwMode="auto">
          <a:xfrm>
            <a:off x="214313" y="3665538"/>
            <a:ext cx="1216025" cy="942975"/>
            <a:chOff x="3810000" y="4953000"/>
            <a:chExt cx="1216025" cy="942975"/>
          </a:xfrm>
        </p:grpSpPr>
        <p:grpSp>
          <p:nvGrpSpPr>
            <p:cNvPr id="51208" name="Group 95"/>
            <p:cNvGrpSpPr>
              <a:grpSpLocks/>
            </p:cNvGrpSpPr>
            <p:nvPr/>
          </p:nvGrpSpPr>
          <p:grpSpPr bwMode="auto">
            <a:xfrm>
              <a:off x="3810000" y="4953000"/>
              <a:ext cx="1216025" cy="942975"/>
              <a:chOff x="3986" y="942"/>
              <a:chExt cx="766" cy="594"/>
            </a:xfrm>
          </p:grpSpPr>
          <p:sp>
            <p:nvSpPr>
              <p:cNvPr id="5121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121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121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121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121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5121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5121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5121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51209" name="WordArt 622"/>
            <p:cNvSpPr>
              <a:spLocks noChangeArrowheads="1" noChangeShapeType="1" noTextEdit="1"/>
            </p:cNvSpPr>
            <p:nvPr/>
          </p:nvSpPr>
          <p:spPr bwMode="auto">
            <a:xfrm>
              <a:off x="4800600" y="5334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51207" name="TextBox 4"/>
          <p:cNvSpPr txBox="1">
            <a:spLocks noChangeArrowheads="1"/>
          </p:cNvSpPr>
          <p:nvPr/>
        </p:nvSpPr>
        <p:spPr bwMode="auto">
          <a:xfrm>
            <a:off x="534988" y="4557713"/>
            <a:ext cx="682625" cy="338137"/>
          </a:xfrm>
          <a:prstGeom prst="rect">
            <a:avLst/>
          </a:prstGeom>
          <a:noFill/>
          <a:ln w="9525">
            <a:noFill/>
            <a:miter lim="800000"/>
            <a:headEnd/>
            <a:tailEnd/>
          </a:ln>
        </p:spPr>
        <p:txBody>
          <a:bodyPr>
            <a:spAutoFit/>
          </a:bodyPr>
          <a:lstStyle/>
          <a:p>
            <a:r>
              <a:rPr lang="en-US" sz="1600"/>
              <a:t>Harm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solidFill>
                  <a:srgbClr val="C00000"/>
                </a:solidFill>
              </a:rPr>
              <a:t>EARLY RISK STRATIFICATION</a:t>
            </a:r>
          </a:p>
        </p:txBody>
      </p:sp>
      <p:sp>
        <p:nvSpPr>
          <p:cNvPr id="3" name="Content Placeholder 2"/>
          <p:cNvSpPr>
            <a:spLocks noGrp="1"/>
          </p:cNvSpPr>
          <p:nvPr>
            <p:ph idx="1"/>
          </p:nvPr>
        </p:nvSpPr>
        <p:spPr/>
        <p:txBody>
          <a:bodyPr rtlCol="0">
            <a:normAutofit lnSpcReduction="10000"/>
          </a:bodyPr>
          <a:lstStyle/>
          <a:p>
            <a:pPr algn="just" fontAlgn="auto">
              <a:lnSpc>
                <a:spcPct val="200000"/>
              </a:lnSpc>
              <a:spcAft>
                <a:spcPts val="0"/>
              </a:spcAft>
              <a:buFont typeface="Arial" pitchFamily="34" charset="0"/>
              <a:buChar char="•"/>
              <a:defRPr/>
            </a:pPr>
            <a:r>
              <a:rPr lang="en-US" sz="2400" dirty="0" smtClean="0">
                <a:latin typeface="Times New Roman" pitchFamily="18" charset="0"/>
                <a:cs typeface="Times New Roman" pitchFamily="18" charset="0"/>
              </a:rPr>
              <a:t>All STEMI patients should undergo risk assessment with one of the tools presented below within the first </a:t>
            </a:r>
            <a:r>
              <a:rPr lang="en-US" sz="2400" dirty="0" smtClean="0">
                <a:solidFill>
                  <a:srgbClr val="0070C0"/>
                </a:solidFill>
                <a:latin typeface="Times New Roman" pitchFamily="18" charset="0"/>
                <a:cs typeface="Times New Roman" pitchFamily="18" charset="0"/>
              </a:rPr>
              <a:t>four to six</a:t>
            </a:r>
            <a:r>
              <a:rPr lang="en-US" sz="2400" dirty="0" smtClean="0">
                <a:latin typeface="Times New Roman" pitchFamily="18" charset="0"/>
                <a:cs typeface="Times New Roman" pitchFamily="18" charset="0"/>
              </a:rPr>
              <a:t> hours of hospitalization.</a:t>
            </a:r>
          </a:p>
          <a:p>
            <a:pPr algn="just" fontAlgn="auto">
              <a:lnSpc>
                <a:spcPct val="200000"/>
              </a:lnSpc>
              <a:spcAft>
                <a:spcPts val="0"/>
              </a:spcAft>
              <a:buFont typeface="Arial" pitchFamily="34" charset="0"/>
              <a:buChar char="•"/>
              <a:defRPr/>
            </a:pPr>
            <a:r>
              <a:rPr lang="en-US" sz="24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nalyses </a:t>
            </a:r>
            <a:r>
              <a:rPr lang="en-US" sz="2400" dirty="0" smtClean="0">
                <a:latin typeface="Times New Roman" pitchFamily="18" charset="0"/>
                <a:cs typeface="Times New Roman" pitchFamily="18" charset="0"/>
              </a:rPr>
              <a:t>from other large clinical trials and registries, a number of different risk scores have been developed to assess short- and long-term outcomes after STEMI.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z="2800" b="1" smtClean="0">
                <a:solidFill>
                  <a:schemeClr val="accent2"/>
                </a:solidFill>
                <a:ea typeface="ＭＳ Ｐゴシック" pitchFamily="1" charset="-128"/>
                <a:cs typeface="Arial Unicode MS" pitchFamily="1" charset="0"/>
              </a:rPr>
              <a:t>Adjunctive Antithrombotic Therapy to Support Reperfusion With Primary PCI (cont.)</a:t>
            </a:r>
            <a:endParaRPr lang="en-US" sz="2800" smtClean="0">
              <a:ea typeface="ＭＳ Ｐゴシック" pitchFamily="1" charset="-128"/>
              <a:cs typeface="Geneva" pitchFamily="1" charset="0"/>
            </a:endParaRPr>
          </a:p>
        </p:txBody>
      </p:sp>
      <p:pic>
        <p:nvPicPr>
          <p:cNvPr id="55299" name="Picture 3"/>
          <p:cNvPicPr>
            <a:picLocks noChangeAspect="1" noChangeArrowheads="1"/>
          </p:cNvPicPr>
          <p:nvPr/>
        </p:nvPicPr>
        <p:blipFill>
          <a:blip r:embed="rId3"/>
          <a:srcRect/>
          <a:stretch>
            <a:fillRect/>
          </a:stretch>
        </p:blipFill>
        <p:spPr bwMode="auto">
          <a:xfrm>
            <a:off x="177800" y="1674813"/>
            <a:ext cx="8458200" cy="373062"/>
          </a:xfrm>
          <a:prstGeom prst="rect">
            <a:avLst/>
          </a:prstGeom>
          <a:noFill/>
          <a:ln w="9525">
            <a:noFill/>
            <a:miter lim="800000"/>
            <a:headEnd/>
            <a:tailEnd/>
          </a:ln>
        </p:spPr>
      </p:pic>
      <p:pic>
        <p:nvPicPr>
          <p:cNvPr id="55300" name="Picture 2"/>
          <p:cNvPicPr>
            <a:picLocks noChangeAspect="1" noChangeArrowheads="1"/>
          </p:cNvPicPr>
          <p:nvPr/>
        </p:nvPicPr>
        <p:blipFill>
          <a:blip r:embed="rId4"/>
          <a:srcRect/>
          <a:stretch>
            <a:fillRect/>
          </a:stretch>
        </p:blipFill>
        <p:spPr bwMode="auto">
          <a:xfrm>
            <a:off x="381000" y="2085975"/>
            <a:ext cx="8331200" cy="2182813"/>
          </a:xfrm>
          <a:prstGeom prst="rect">
            <a:avLst/>
          </a:prstGeom>
          <a:noFill/>
          <a:ln w="9525">
            <a:noFill/>
            <a:miter lim="800000"/>
            <a:headEnd/>
            <a:tailEnd/>
          </a:ln>
        </p:spPr>
      </p:pic>
      <p:sp>
        <p:nvSpPr>
          <p:cNvPr id="55301" name="TextBox 1"/>
          <p:cNvSpPr txBox="1">
            <a:spLocks noChangeArrowheads="1"/>
          </p:cNvSpPr>
          <p:nvPr/>
        </p:nvSpPr>
        <p:spPr bwMode="auto">
          <a:xfrm>
            <a:off x="381000" y="4800600"/>
            <a:ext cx="8610600" cy="646113"/>
          </a:xfrm>
          <a:prstGeom prst="rect">
            <a:avLst/>
          </a:prstGeom>
          <a:noFill/>
          <a:ln w="9525">
            <a:noFill/>
            <a:miter lim="800000"/>
            <a:headEnd/>
            <a:tailEnd/>
          </a:ln>
        </p:spPr>
        <p:txBody>
          <a:bodyPr>
            <a:spAutoFit/>
          </a:bodyPr>
          <a:lstStyle/>
          <a:p>
            <a:r>
              <a:rPr lang="en-US" sz="1200"/>
              <a:t>‡The recommended ACT with planned GP IIb/IIIa receptor antagonist treatment is 200 to 250 s.</a:t>
            </a:r>
          </a:p>
          <a:p>
            <a:r>
              <a:rPr lang="en-US" sz="1200"/>
              <a:t>§The recommended ACT with no planned GP IIb/IIIa receptor antagonist treatment is 250 to 300 s (HemoTec device) or 300 to 350 s (Hemochron device).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smtClean="0">
                <a:solidFill>
                  <a:schemeClr val="accent2"/>
                </a:solidFill>
                <a:ea typeface="ＭＳ Ｐゴシック" panose="020B0600070205080204" pitchFamily="34" charset="-128"/>
                <a:cs typeface="Geneva" pitchFamily="1" charset="0"/>
              </a:rPr>
              <a:t>Duration of DAPT in Patients With ACS Treated With PCI 2016</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nvGraphicFramePr>
        <p:xfrm>
          <a:off x="457200" y="1524000"/>
          <a:ext cx="8229600" cy="5105400"/>
        </p:xfrm>
        <a:graphic>
          <a:graphicData uri="http://schemas.openxmlformats.org/drawingml/2006/table">
            <a:tbl>
              <a:tblPr firstRow="1" firstCol="1" bandRow="1"/>
              <a:tblGrid>
                <a:gridCol w="943620"/>
                <a:gridCol w="928150"/>
                <a:gridCol w="6357830"/>
              </a:tblGrid>
              <a:tr h="340360">
                <a:tc>
                  <a:txBody>
                    <a:bodyPr/>
                    <a:lstStyle/>
                    <a:p>
                      <a:pPr marL="0" marR="0" indent="0" algn="ctr">
                        <a:lnSpc>
                          <a:spcPct val="100000"/>
                        </a:lnSpc>
                        <a:spcBef>
                          <a:spcPts val="0"/>
                        </a:spcBef>
                        <a:spcAft>
                          <a:spcPts val="0"/>
                        </a:spcAft>
                      </a:pPr>
                      <a:r>
                        <a:rPr lang="en-US" sz="2000" b="1" dirty="0">
                          <a:effectLst/>
                          <a:latin typeface="+mn-lt"/>
                          <a:ea typeface="Times New Roman"/>
                        </a:rPr>
                        <a:t>COR</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n-US" sz="2000" b="1" dirty="0">
                          <a:effectLst/>
                          <a:latin typeface="+mn-lt"/>
                          <a:ea typeface="Times New Roman"/>
                        </a:rPr>
                        <a:t>LOE</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1430" algn="ctr">
                        <a:lnSpc>
                          <a:spcPct val="100000"/>
                        </a:lnSpc>
                        <a:spcBef>
                          <a:spcPts val="0"/>
                        </a:spcBef>
                        <a:spcAft>
                          <a:spcPts val="0"/>
                        </a:spcAft>
                      </a:pPr>
                      <a:r>
                        <a:rPr lang="en-US" sz="2000" b="1" dirty="0">
                          <a:effectLst/>
                          <a:latin typeface="+mn-lt"/>
                          <a:ea typeface="Times New Roman"/>
                        </a:rPr>
                        <a:t>Recommendations</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1440">
                <a:tc>
                  <a:txBody>
                    <a:bodyPr/>
                    <a:lstStyle/>
                    <a:p>
                      <a:pPr marL="0" marR="0" indent="0" algn="ctr">
                        <a:lnSpc>
                          <a:spcPct val="100000"/>
                        </a:lnSpc>
                        <a:spcBef>
                          <a:spcPts val="0"/>
                        </a:spcBef>
                        <a:spcAft>
                          <a:spcPts val="0"/>
                        </a:spcAft>
                      </a:pPr>
                      <a:r>
                        <a:rPr lang="en-US" sz="2000" b="0" dirty="0">
                          <a:effectLst/>
                          <a:latin typeface="+mn-lt"/>
                          <a:ea typeface="Times New Roman"/>
                        </a:rPr>
                        <a:t>I</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B-R</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indent="0">
                        <a:lnSpc>
                          <a:spcPct val="100000"/>
                        </a:lnSpc>
                        <a:spcBef>
                          <a:spcPts val="0"/>
                        </a:spcBef>
                        <a:spcAft>
                          <a:spcPts val="0"/>
                        </a:spcAft>
                      </a:pPr>
                      <a:r>
                        <a:rPr lang="en-US" sz="2000" b="0" dirty="0">
                          <a:effectLst/>
                          <a:latin typeface="+mn-lt"/>
                          <a:ea typeface="Calibri"/>
                        </a:rPr>
                        <a:t>In patients with ACS treated with DAPT after BMS or DES implantation, P2Y</a:t>
                      </a:r>
                      <a:r>
                        <a:rPr lang="en-US" sz="2000" b="0" baseline="-25000" dirty="0">
                          <a:effectLst/>
                          <a:latin typeface="+mn-lt"/>
                          <a:ea typeface="Calibri"/>
                        </a:rPr>
                        <a:t>12</a:t>
                      </a:r>
                      <a:r>
                        <a:rPr lang="en-US" sz="2000" b="0" dirty="0">
                          <a:effectLst/>
                          <a:latin typeface="+mn-lt"/>
                          <a:ea typeface="Calibri"/>
                        </a:rPr>
                        <a:t> inhibitor therapy (clopidogrel, prasugrel, or ticagrelor) should be given for at least 12 </a:t>
                      </a:r>
                      <a:r>
                        <a:rPr lang="en-US" sz="2000" b="0" dirty="0" smtClean="0">
                          <a:effectLst/>
                          <a:latin typeface="+mn-lt"/>
                          <a:ea typeface="Calibri"/>
                        </a:rPr>
                        <a:t>months.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0720">
                <a:tc>
                  <a:txBody>
                    <a:bodyPr/>
                    <a:lstStyle/>
                    <a:p>
                      <a:pPr marL="0" marR="0" indent="0" algn="ctr">
                        <a:lnSpc>
                          <a:spcPct val="100000"/>
                        </a:lnSpc>
                        <a:spcBef>
                          <a:spcPts val="0"/>
                        </a:spcBef>
                        <a:spcAft>
                          <a:spcPts val="0"/>
                        </a:spcAft>
                      </a:pPr>
                      <a:r>
                        <a:rPr lang="en-US" sz="2000" b="0" dirty="0">
                          <a:effectLst/>
                          <a:latin typeface="+mn-lt"/>
                          <a:ea typeface="Times New Roman"/>
                        </a:rPr>
                        <a:t>I</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B-NR</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indent="0">
                        <a:lnSpc>
                          <a:spcPct val="100000"/>
                        </a:lnSpc>
                        <a:spcBef>
                          <a:spcPts val="0"/>
                        </a:spcBef>
                        <a:spcAft>
                          <a:spcPts val="0"/>
                        </a:spcAft>
                      </a:pPr>
                      <a:r>
                        <a:rPr lang="en-US" sz="2000" b="0" dirty="0">
                          <a:effectLst/>
                          <a:latin typeface="+mn-lt"/>
                          <a:ea typeface="Calibri"/>
                        </a:rPr>
                        <a:t>In patients treated with DAPT, a daily aspirin dose of 81 mg (range, 75</a:t>
                      </a:r>
                      <a:r>
                        <a:rPr lang="en-US" sz="1600" b="0" dirty="0">
                          <a:effectLst/>
                          <a:latin typeface="+mn-lt"/>
                          <a:ea typeface="Calibri"/>
                        </a:rPr>
                        <a:t> mg to </a:t>
                      </a:r>
                      <a:r>
                        <a:rPr lang="en-US" sz="2000" b="0" dirty="0">
                          <a:effectLst/>
                          <a:latin typeface="+mn-lt"/>
                          <a:ea typeface="Calibri"/>
                        </a:rPr>
                        <a:t>100 mg) is </a:t>
                      </a:r>
                      <a:r>
                        <a:rPr lang="en-US" sz="2000" b="0" dirty="0" smtClean="0">
                          <a:effectLst/>
                          <a:latin typeface="+mn-lt"/>
                          <a:ea typeface="Calibri"/>
                        </a:rPr>
                        <a:t>recommended.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1080">
                <a:tc>
                  <a:txBody>
                    <a:bodyPr/>
                    <a:lstStyle/>
                    <a:p>
                      <a:pPr marL="0" marR="0" indent="0" algn="ctr">
                        <a:lnSpc>
                          <a:spcPct val="100000"/>
                        </a:lnSpc>
                        <a:spcBef>
                          <a:spcPts val="0"/>
                        </a:spcBef>
                        <a:spcAft>
                          <a:spcPts val="0"/>
                        </a:spcAft>
                      </a:pPr>
                      <a:r>
                        <a:rPr lang="en-US" sz="2000" b="0" dirty="0">
                          <a:effectLst/>
                          <a:latin typeface="+mn-lt"/>
                          <a:ea typeface="Times New Roman"/>
                        </a:rPr>
                        <a:t>IIa</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B-R</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indent="0">
                        <a:lnSpc>
                          <a:spcPct val="100000"/>
                        </a:lnSpc>
                        <a:spcBef>
                          <a:spcPts val="0"/>
                        </a:spcBef>
                        <a:spcAft>
                          <a:spcPts val="0"/>
                        </a:spcAft>
                      </a:pPr>
                      <a:r>
                        <a:rPr lang="en-US" sz="2000" b="0" dirty="0">
                          <a:effectLst/>
                          <a:latin typeface="+mn-lt"/>
                          <a:ea typeface="Calibri"/>
                        </a:rPr>
                        <a:t>In patients with ACS treated with DAPT after coronary stent implantation, it is reasonable to use ticagrelor in preference to clopidogrel for maintenance P2Y</a:t>
                      </a:r>
                      <a:r>
                        <a:rPr lang="en-US" sz="2000" b="0" baseline="-25000" dirty="0">
                          <a:effectLst/>
                          <a:latin typeface="+mn-lt"/>
                          <a:ea typeface="Calibri"/>
                        </a:rPr>
                        <a:t>12</a:t>
                      </a:r>
                      <a:r>
                        <a:rPr lang="en-US" sz="2000" b="0" dirty="0">
                          <a:effectLst/>
                          <a:latin typeface="+mn-lt"/>
                          <a:ea typeface="Calibri"/>
                        </a:rPr>
                        <a:t> inhibitor </a:t>
                      </a:r>
                      <a:r>
                        <a:rPr lang="en-US" sz="2000" b="0" dirty="0" smtClean="0">
                          <a:effectLst/>
                          <a:latin typeface="+mn-lt"/>
                          <a:ea typeface="Calibri"/>
                        </a:rPr>
                        <a:t>therapy.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800">
                <a:tc>
                  <a:txBody>
                    <a:bodyPr/>
                    <a:lstStyle/>
                    <a:p>
                      <a:pPr marL="0" marR="0" indent="0" algn="ctr">
                        <a:lnSpc>
                          <a:spcPct val="100000"/>
                        </a:lnSpc>
                        <a:spcBef>
                          <a:spcPts val="0"/>
                        </a:spcBef>
                        <a:spcAft>
                          <a:spcPts val="0"/>
                        </a:spcAft>
                      </a:pPr>
                      <a:r>
                        <a:rPr lang="en-US" sz="2000" b="0" dirty="0">
                          <a:effectLst/>
                          <a:latin typeface="+mn-lt"/>
                          <a:ea typeface="Times New Roman"/>
                        </a:rPr>
                        <a:t>IIa</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B-R</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indent="0">
                        <a:lnSpc>
                          <a:spcPct val="100000"/>
                        </a:lnSpc>
                        <a:spcBef>
                          <a:spcPts val="0"/>
                        </a:spcBef>
                        <a:spcAft>
                          <a:spcPts val="0"/>
                        </a:spcAft>
                      </a:pPr>
                      <a:r>
                        <a:rPr lang="en-US" sz="2000" b="0" dirty="0">
                          <a:effectLst/>
                          <a:latin typeface="+mn-lt"/>
                          <a:ea typeface="Calibri"/>
                        </a:rPr>
                        <a:t>In patients with ACS treated with DAPT after coronary stent implantation, who are not at high risk for bleeding complications </a:t>
                      </a:r>
                      <a:r>
                        <a:rPr lang="en-US" sz="2000" b="0" dirty="0">
                          <a:effectLst/>
                          <a:latin typeface="+mn-lt"/>
                          <a:ea typeface="Times New Roman"/>
                        </a:rPr>
                        <a:t>and who do not</a:t>
                      </a:r>
                      <a:r>
                        <a:rPr lang="en-US" sz="2000" b="0" dirty="0">
                          <a:effectLst/>
                          <a:latin typeface="+mn-lt"/>
                          <a:ea typeface="Calibri"/>
                        </a:rPr>
                        <a:t> have a history of stroke or TIA, it is reasonable to choose prasugrel over clopidogrel for maintenance P2Y</a:t>
                      </a:r>
                      <a:r>
                        <a:rPr lang="en-US" sz="2000" b="0" baseline="-25000" dirty="0">
                          <a:effectLst/>
                          <a:latin typeface="+mn-lt"/>
                          <a:ea typeface="Calibri"/>
                        </a:rPr>
                        <a:t>12</a:t>
                      </a:r>
                      <a:r>
                        <a:rPr lang="en-US" sz="2000" b="0" dirty="0">
                          <a:effectLst/>
                          <a:latin typeface="+mn-lt"/>
                          <a:ea typeface="Calibri"/>
                        </a:rPr>
                        <a:t> inhibitor </a:t>
                      </a:r>
                      <a:r>
                        <a:rPr lang="en-US" sz="2000" b="0" dirty="0" smtClean="0">
                          <a:effectLst/>
                          <a:latin typeface="+mn-lt"/>
                          <a:ea typeface="Calibri"/>
                        </a:rPr>
                        <a:t>therapy.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1157559921"/>
              </p:ext>
            </p:extLst>
          </p:nvPr>
        </p:nvGraphicFramePr>
        <p:xfrm>
          <a:off x="533400" y="1130300"/>
          <a:ext cx="7924800" cy="4889500"/>
        </p:xfrm>
        <a:graphic>
          <a:graphicData uri="http://schemas.openxmlformats.org/drawingml/2006/table">
            <a:tbl>
              <a:tblPr firstRow="1" firstCol="1" bandRow="1"/>
              <a:tblGrid>
                <a:gridCol w="908671"/>
                <a:gridCol w="893774"/>
                <a:gridCol w="6122355"/>
              </a:tblGrid>
              <a:tr h="304800">
                <a:tc>
                  <a:txBody>
                    <a:bodyPr/>
                    <a:lstStyle/>
                    <a:p>
                      <a:pPr marL="0" marR="0" indent="0" algn="ctr">
                        <a:lnSpc>
                          <a:spcPct val="100000"/>
                        </a:lnSpc>
                        <a:spcBef>
                          <a:spcPts val="0"/>
                        </a:spcBef>
                        <a:spcAft>
                          <a:spcPts val="0"/>
                        </a:spcAft>
                      </a:pPr>
                      <a:r>
                        <a:rPr lang="en-US" sz="2000" b="1" dirty="0" smtClean="0">
                          <a:effectLst/>
                          <a:latin typeface="+mn-lt"/>
                          <a:ea typeface="Calibri"/>
                        </a:rPr>
                        <a:t>COR</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en-US" sz="2000" b="1" dirty="0" smtClean="0">
                          <a:effectLst/>
                          <a:latin typeface="+mn-lt"/>
                          <a:ea typeface="Calibri"/>
                        </a:rPr>
                        <a:t>LOE</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00000"/>
                        </a:lnSpc>
                        <a:spcBef>
                          <a:spcPts val="0"/>
                        </a:spcBef>
                        <a:spcAft>
                          <a:spcPts val="0"/>
                        </a:spcAft>
                      </a:pPr>
                      <a:r>
                        <a:rPr lang="en-US" sz="2000" b="1" dirty="0" smtClean="0">
                          <a:effectLst/>
                          <a:latin typeface="+mn-lt"/>
                          <a:ea typeface="Calibri"/>
                        </a:rPr>
                        <a:t>Recommendations</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5750">
                <a:tc>
                  <a:txBody>
                    <a:bodyPr/>
                    <a:lstStyle/>
                    <a:p>
                      <a:pPr marL="0" marR="0" indent="0" algn="ctr">
                        <a:lnSpc>
                          <a:spcPct val="100000"/>
                        </a:lnSpc>
                        <a:spcBef>
                          <a:spcPts val="0"/>
                        </a:spcBef>
                        <a:spcAft>
                          <a:spcPts val="0"/>
                        </a:spcAft>
                      </a:pPr>
                      <a:r>
                        <a:rPr lang="en-US" sz="2000" b="0" dirty="0">
                          <a:effectLst/>
                          <a:latin typeface="+mn-lt"/>
                          <a:ea typeface="Times New Roman"/>
                        </a:rPr>
                        <a:t>IIb</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A </a:t>
                      </a:r>
                      <a:r>
                        <a:rPr lang="en-US" sz="2000" b="0" baseline="30000" dirty="0">
                          <a:effectLst/>
                          <a:latin typeface="+mn-lt"/>
                          <a:ea typeface="Times New Roman"/>
                        </a:rPr>
                        <a:t>SR</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indent="0">
                        <a:lnSpc>
                          <a:spcPct val="100000"/>
                        </a:lnSpc>
                        <a:spcBef>
                          <a:spcPts val="0"/>
                        </a:spcBef>
                        <a:spcAft>
                          <a:spcPts val="0"/>
                        </a:spcAft>
                      </a:pPr>
                      <a:r>
                        <a:rPr lang="en-US" sz="2000" b="0" dirty="0">
                          <a:effectLst/>
                          <a:latin typeface="+mn-lt"/>
                          <a:ea typeface="Calibri"/>
                        </a:rPr>
                        <a:t>In patients with ACS treated with coronary stent implantation who have tolerated DAPT without bleeding complication and who are not at high bleeding risk (e.g., prior bleeding on DAPT, coagulopathy, oral anticoagulant use) continuation of DAPT for longer than 12 months may be </a:t>
                      </a:r>
                      <a:r>
                        <a:rPr lang="en-US" sz="2000" b="0" dirty="0" smtClean="0">
                          <a:effectLst/>
                          <a:latin typeface="+mn-lt"/>
                          <a:ea typeface="Calibri"/>
                        </a:rPr>
                        <a:t>reasonable.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5750">
                <a:tc>
                  <a:txBody>
                    <a:bodyPr/>
                    <a:lstStyle/>
                    <a:p>
                      <a:pPr marL="0" marR="0" indent="0" algn="ctr">
                        <a:lnSpc>
                          <a:spcPct val="100000"/>
                        </a:lnSpc>
                        <a:spcBef>
                          <a:spcPts val="0"/>
                        </a:spcBef>
                        <a:spcAft>
                          <a:spcPts val="0"/>
                        </a:spcAft>
                      </a:pPr>
                      <a:r>
                        <a:rPr lang="en-US" sz="2000" b="0" dirty="0">
                          <a:effectLst/>
                          <a:latin typeface="+mn-lt"/>
                          <a:ea typeface="Times New Roman"/>
                        </a:rPr>
                        <a:t>IIb</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C-LD</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indent="0">
                        <a:lnSpc>
                          <a:spcPct val="100000"/>
                        </a:lnSpc>
                        <a:spcBef>
                          <a:spcPts val="0"/>
                        </a:spcBef>
                        <a:spcAft>
                          <a:spcPts val="0"/>
                        </a:spcAft>
                      </a:pPr>
                      <a:r>
                        <a:rPr lang="en-US" sz="2000" b="0" dirty="0">
                          <a:effectLst/>
                          <a:latin typeface="+mn-lt"/>
                          <a:ea typeface="Calibri"/>
                        </a:rPr>
                        <a:t>In patients with ACS treated with DAPT after DES implantation who develop a high risk of bleeding (e.g., treatment with oral anticoagulant therapy), are at high risk of severe bleeding complication (e.g., major intracranial surgery), or develop significant overt bleeding, discontinuation of P2Y</a:t>
                      </a:r>
                      <a:r>
                        <a:rPr lang="en-US" sz="2000" b="0" baseline="-25000" dirty="0">
                          <a:effectLst/>
                          <a:latin typeface="+mn-lt"/>
                          <a:ea typeface="Calibri"/>
                        </a:rPr>
                        <a:t>12</a:t>
                      </a:r>
                      <a:r>
                        <a:rPr lang="en-US" sz="2000" b="0" dirty="0">
                          <a:effectLst/>
                          <a:latin typeface="+mn-lt"/>
                          <a:ea typeface="Calibri"/>
                        </a:rPr>
                        <a:t> therapy after 6 months may be </a:t>
                      </a:r>
                      <a:r>
                        <a:rPr lang="en-US" sz="2000" b="0" dirty="0" smtClean="0">
                          <a:effectLst/>
                          <a:latin typeface="+mn-lt"/>
                          <a:ea typeface="Calibri"/>
                        </a:rPr>
                        <a:t>reasonable.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300">
                <a:tc>
                  <a:txBody>
                    <a:bodyPr/>
                    <a:lstStyle/>
                    <a:p>
                      <a:pPr marL="0" marR="0" indent="0" algn="ctr">
                        <a:lnSpc>
                          <a:spcPct val="100000"/>
                        </a:lnSpc>
                        <a:spcBef>
                          <a:spcPts val="0"/>
                        </a:spcBef>
                        <a:spcAft>
                          <a:spcPts val="0"/>
                        </a:spcAft>
                      </a:pPr>
                      <a:r>
                        <a:rPr lang="en-US" sz="2000" b="0" dirty="0">
                          <a:effectLst/>
                          <a:latin typeface="+mn-lt"/>
                          <a:ea typeface="Times New Roman"/>
                        </a:rPr>
                        <a:t>III: Harm</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B-R</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indent="0">
                        <a:lnSpc>
                          <a:spcPct val="100000"/>
                        </a:lnSpc>
                        <a:spcBef>
                          <a:spcPts val="0"/>
                        </a:spcBef>
                        <a:spcAft>
                          <a:spcPts val="0"/>
                        </a:spcAft>
                      </a:pPr>
                      <a:r>
                        <a:rPr lang="en-US" sz="2000" b="0" dirty="0">
                          <a:effectLst/>
                          <a:latin typeface="+mn-lt"/>
                          <a:ea typeface="Calibri"/>
                        </a:rPr>
                        <a:t>Prasugrel </a:t>
                      </a:r>
                      <a:r>
                        <a:rPr lang="en-US" sz="2000" b="0" dirty="0">
                          <a:solidFill>
                            <a:srgbClr val="FF0000"/>
                          </a:solidFill>
                          <a:effectLst/>
                          <a:latin typeface="+mn-lt"/>
                          <a:ea typeface="Calibri"/>
                        </a:rPr>
                        <a:t>should not be administered </a:t>
                      </a:r>
                      <a:r>
                        <a:rPr lang="en-US" sz="2000" b="0" dirty="0">
                          <a:effectLst/>
                          <a:latin typeface="+mn-lt"/>
                          <a:ea typeface="Calibri"/>
                        </a:rPr>
                        <a:t>to patients with a prior history of stroke or </a:t>
                      </a:r>
                      <a:r>
                        <a:rPr lang="en-US" sz="2000" b="0" dirty="0" smtClean="0">
                          <a:effectLst/>
                          <a:latin typeface="+mn-lt"/>
                          <a:ea typeface="Calibri"/>
                        </a:rPr>
                        <a:t>TIA.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741286" y="1"/>
            <a:ext cx="1323975" cy="793747"/>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8" name="object 8"/>
          <p:cNvSpPr/>
          <p:nvPr/>
        </p:nvSpPr>
        <p:spPr>
          <a:xfrm>
            <a:off x="78739" y="81557"/>
            <a:ext cx="1087956" cy="361219"/>
          </a:xfrm>
          <a:prstGeom prst="rect">
            <a:avLst/>
          </a:prstGeom>
          <a:blipFill>
            <a:blip r:embed="rId4"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69" name="object 69"/>
          <p:cNvSpPr txBox="1"/>
          <p:nvPr/>
        </p:nvSpPr>
        <p:spPr>
          <a:xfrm>
            <a:off x="1609980" y="128434"/>
            <a:ext cx="6024880" cy="1115690"/>
          </a:xfrm>
          <a:prstGeom prst="rect">
            <a:avLst/>
          </a:prstGeom>
        </p:spPr>
        <p:txBody>
          <a:bodyPr vert="horz" wrap="square" lIns="0" tIns="0" rIns="0" bIns="0" rtlCol="0">
            <a:spAutoFit/>
          </a:bodyPr>
          <a:lstStyle/>
          <a:p>
            <a:pPr marL="634984" marR="6773" indent="-618897" defTabSz="1219170">
              <a:lnSpc>
                <a:spcPts val="2933"/>
              </a:lnSpc>
            </a:pPr>
            <a:r>
              <a:rPr sz="2667" b="1" spc="-7" dirty="0">
                <a:solidFill>
                  <a:srgbClr val="C00000"/>
                </a:solidFill>
                <a:latin typeface="Calibri"/>
                <a:cs typeface="Calibri"/>
              </a:rPr>
              <a:t>Al</a:t>
            </a:r>
            <a:r>
              <a:rPr sz="2667" b="1" dirty="0">
                <a:solidFill>
                  <a:srgbClr val="C00000"/>
                </a:solidFill>
                <a:latin typeface="Calibri"/>
                <a:cs typeface="Calibri"/>
              </a:rPr>
              <a:t>g</a:t>
            </a:r>
            <a:r>
              <a:rPr sz="2667" b="1" spc="-7" dirty="0">
                <a:solidFill>
                  <a:srgbClr val="C00000"/>
                </a:solidFill>
                <a:latin typeface="Calibri"/>
                <a:cs typeface="Calibri"/>
              </a:rPr>
              <a:t>o</a:t>
            </a:r>
            <a:r>
              <a:rPr sz="2667" b="1" dirty="0">
                <a:solidFill>
                  <a:srgbClr val="C00000"/>
                </a:solidFill>
                <a:latin typeface="Calibri"/>
                <a:cs typeface="Calibri"/>
              </a:rPr>
              <a:t>r</a:t>
            </a:r>
            <a:r>
              <a:rPr sz="2667" b="1" spc="-7" dirty="0">
                <a:solidFill>
                  <a:srgbClr val="C00000"/>
                </a:solidFill>
                <a:latin typeface="Calibri"/>
                <a:cs typeface="Calibri"/>
              </a:rPr>
              <a:t>ith</a:t>
            </a:r>
            <a:r>
              <a:rPr sz="2667" b="1" dirty="0">
                <a:solidFill>
                  <a:srgbClr val="C00000"/>
                </a:solidFill>
                <a:latin typeface="Calibri"/>
                <a:cs typeface="Calibri"/>
              </a:rPr>
              <a:t>m f</a:t>
            </a:r>
            <a:r>
              <a:rPr sz="2667" b="1" spc="-7" dirty="0">
                <a:solidFill>
                  <a:srgbClr val="C00000"/>
                </a:solidFill>
                <a:latin typeface="Calibri"/>
                <a:cs typeface="Calibri"/>
              </a:rPr>
              <a:t>o</a:t>
            </a:r>
            <a:r>
              <a:rPr sz="2667" b="1" dirty="0">
                <a:solidFill>
                  <a:srgbClr val="C00000"/>
                </a:solidFill>
                <a:latin typeface="Calibri"/>
                <a:cs typeface="Calibri"/>
              </a:rPr>
              <a:t>r </a:t>
            </a:r>
            <a:r>
              <a:rPr sz="2667" b="1" spc="-7" dirty="0">
                <a:solidFill>
                  <a:srgbClr val="C00000"/>
                </a:solidFill>
                <a:latin typeface="Calibri"/>
                <a:cs typeface="Calibri"/>
              </a:rPr>
              <a:t>th</a:t>
            </a:r>
            <a:r>
              <a:rPr sz="2667" b="1" dirty="0">
                <a:solidFill>
                  <a:srgbClr val="C00000"/>
                </a:solidFill>
                <a:latin typeface="Calibri"/>
                <a:cs typeface="Calibri"/>
              </a:rPr>
              <a:t>e </a:t>
            </a:r>
            <a:r>
              <a:rPr sz="2667" b="1" spc="-7" dirty="0">
                <a:solidFill>
                  <a:srgbClr val="C00000"/>
                </a:solidFill>
                <a:latin typeface="Calibri"/>
                <a:cs typeface="Calibri"/>
              </a:rPr>
              <a:t>us</a:t>
            </a:r>
            <a:r>
              <a:rPr sz="2667" b="1" dirty="0">
                <a:solidFill>
                  <a:srgbClr val="C00000"/>
                </a:solidFill>
                <a:latin typeface="Calibri"/>
                <a:cs typeface="Calibri"/>
              </a:rPr>
              <a:t>e </a:t>
            </a:r>
            <a:r>
              <a:rPr sz="2667" b="1" spc="-7" dirty="0">
                <a:solidFill>
                  <a:srgbClr val="C00000"/>
                </a:solidFill>
                <a:latin typeface="Calibri"/>
                <a:cs typeface="Calibri"/>
              </a:rPr>
              <a:t>o</a:t>
            </a:r>
            <a:r>
              <a:rPr sz="2667" b="1" dirty="0">
                <a:solidFill>
                  <a:srgbClr val="C00000"/>
                </a:solidFill>
                <a:latin typeface="Calibri"/>
                <a:cs typeface="Calibri"/>
              </a:rPr>
              <a:t>f </a:t>
            </a:r>
            <a:r>
              <a:rPr sz="2667" b="1" spc="-7" dirty="0">
                <a:solidFill>
                  <a:srgbClr val="C00000"/>
                </a:solidFill>
                <a:latin typeface="Calibri"/>
                <a:cs typeface="Calibri"/>
              </a:rPr>
              <a:t>antith</a:t>
            </a:r>
            <a:r>
              <a:rPr sz="2667" b="1" dirty="0">
                <a:solidFill>
                  <a:srgbClr val="C00000"/>
                </a:solidFill>
                <a:latin typeface="Calibri"/>
                <a:cs typeface="Calibri"/>
              </a:rPr>
              <a:t>r</a:t>
            </a:r>
            <a:r>
              <a:rPr sz="2667" b="1" spc="-7" dirty="0">
                <a:solidFill>
                  <a:srgbClr val="C00000"/>
                </a:solidFill>
                <a:latin typeface="Calibri"/>
                <a:cs typeface="Calibri"/>
              </a:rPr>
              <a:t>o</a:t>
            </a:r>
            <a:r>
              <a:rPr sz="2667" b="1" dirty="0">
                <a:solidFill>
                  <a:srgbClr val="C00000"/>
                </a:solidFill>
                <a:latin typeface="Calibri"/>
                <a:cs typeface="Calibri"/>
              </a:rPr>
              <a:t>m</a:t>
            </a:r>
            <a:r>
              <a:rPr sz="2667" b="1" spc="-7" dirty="0">
                <a:solidFill>
                  <a:srgbClr val="C00000"/>
                </a:solidFill>
                <a:latin typeface="Calibri"/>
                <a:cs typeface="Calibri"/>
              </a:rPr>
              <a:t>boti</a:t>
            </a:r>
            <a:r>
              <a:rPr sz="2667" b="1" dirty="0">
                <a:solidFill>
                  <a:srgbClr val="C00000"/>
                </a:solidFill>
                <a:latin typeface="Calibri"/>
                <a:cs typeface="Calibri"/>
              </a:rPr>
              <a:t>c </a:t>
            </a:r>
            <a:r>
              <a:rPr sz="2667" b="1" spc="-7" dirty="0">
                <a:solidFill>
                  <a:srgbClr val="C00000"/>
                </a:solidFill>
                <a:latin typeface="Calibri"/>
                <a:cs typeface="Calibri"/>
              </a:rPr>
              <a:t>d</a:t>
            </a:r>
            <a:r>
              <a:rPr sz="2667" b="1" dirty="0">
                <a:solidFill>
                  <a:srgbClr val="C00000"/>
                </a:solidFill>
                <a:latin typeface="Calibri"/>
                <a:cs typeface="Calibri"/>
              </a:rPr>
              <a:t>r</a:t>
            </a:r>
            <a:r>
              <a:rPr sz="2667" b="1" spc="-7" dirty="0">
                <a:solidFill>
                  <a:srgbClr val="C00000"/>
                </a:solidFill>
                <a:latin typeface="Calibri"/>
                <a:cs typeface="Calibri"/>
              </a:rPr>
              <a:t>u</a:t>
            </a:r>
            <a:r>
              <a:rPr sz="2667" b="1" dirty="0">
                <a:solidFill>
                  <a:srgbClr val="C00000"/>
                </a:solidFill>
                <a:latin typeface="Calibri"/>
                <a:cs typeface="Calibri"/>
              </a:rPr>
              <a:t>gs</a:t>
            </a:r>
            <a:r>
              <a:rPr sz="2667" b="1" spc="-7" dirty="0">
                <a:solidFill>
                  <a:srgbClr val="C00000"/>
                </a:solidFill>
                <a:latin typeface="Calibri"/>
                <a:cs typeface="Calibri"/>
              </a:rPr>
              <a:t> i</a:t>
            </a:r>
            <a:r>
              <a:rPr sz="2667" b="1" dirty="0">
                <a:solidFill>
                  <a:srgbClr val="C00000"/>
                </a:solidFill>
                <a:latin typeface="Calibri"/>
                <a:cs typeface="Calibri"/>
              </a:rPr>
              <a:t>n</a:t>
            </a:r>
            <a:r>
              <a:rPr sz="2667" b="1" spc="-7" dirty="0">
                <a:solidFill>
                  <a:srgbClr val="C00000"/>
                </a:solidFill>
                <a:latin typeface="Calibri"/>
                <a:cs typeface="Calibri"/>
              </a:rPr>
              <a:t> pati</a:t>
            </a:r>
            <a:r>
              <a:rPr sz="2667" b="1" dirty="0">
                <a:solidFill>
                  <a:srgbClr val="C00000"/>
                </a:solidFill>
                <a:latin typeface="Calibri"/>
                <a:cs typeface="Calibri"/>
              </a:rPr>
              <a:t>e</a:t>
            </a:r>
            <a:r>
              <a:rPr sz="2667" b="1" spc="-7" dirty="0">
                <a:solidFill>
                  <a:srgbClr val="C00000"/>
                </a:solidFill>
                <a:latin typeface="Calibri"/>
                <a:cs typeface="Calibri"/>
              </a:rPr>
              <a:t>nt</a:t>
            </a:r>
            <a:r>
              <a:rPr sz="2667" b="1" dirty="0">
                <a:solidFill>
                  <a:srgbClr val="C00000"/>
                </a:solidFill>
                <a:latin typeface="Calibri"/>
                <a:cs typeface="Calibri"/>
              </a:rPr>
              <a:t>s </a:t>
            </a:r>
            <a:r>
              <a:rPr sz="2667" b="1" spc="-7" dirty="0">
                <a:solidFill>
                  <a:srgbClr val="C00000"/>
                </a:solidFill>
                <a:latin typeface="Calibri"/>
                <a:cs typeface="Calibri"/>
              </a:rPr>
              <a:t>und</a:t>
            </a:r>
            <a:r>
              <a:rPr sz="2667" b="1" dirty="0">
                <a:solidFill>
                  <a:srgbClr val="C00000"/>
                </a:solidFill>
                <a:latin typeface="Calibri"/>
                <a:cs typeface="Calibri"/>
              </a:rPr>
              <a:t>erg</a:t>
            </a:r>
            <a:r>
              <a:rPr sz="2667" b="1" spc="-7" dirty="0">
                <a:solidFill>
                  <a:srgbClr val="C00000"/>
                </a:solidFill>
                <a:latin typeface="Calibri"/>
                <a:cs typeface="Calibri"/>
              </a:rPr>
              <a:t>oin</a:t>
            </a:r>
            <a:r>
              <a:rPr sz="2667" b="1" dirty="0">
                <a:solidFill>
                  <a:srgbClr val="C00000"/>
                </a:solidFill>
                <a:latin typeface="Calibri"/>
                <a:cs typeface="Calibri"/>
              </a:rPr>
              <a:t>g </a:t>
            </a:r>
            <a:r>
              <a:rPr sz="2667" b="1" spc="-7" dirty="0">
                <a:solidFill>
                  <a:srgbClr val="C00000"/>
                </a:solidFill>
                <a:latin typeface="Calibri"/>
                <a:cs typeface="Calibri"/>
              </a:rPr>
              <a:t>p</a:t>
            </a:r>
            <a:r>
              <a:rPr sz="2667" b="1" dirty="0">
                <a:solidFill>
                  <a:srgbClr val="C00000"/>
                </a:solidFill>
                <a:latin typeface="Calibri"/>
                <a:cs typeface="Calibri"/>
              </a:rPr>
              <a:t>erc</a:t>
            </a:r>
            <a:r>
              <a:rPr sz="2667" b="1" spc="-7" dirty="0">
                <a:solidFill>
                  <a:srgbClr val="C00000"/>
                </a:solidFill>
                <a:latin typeface="Calibri"/>
                <a:cs typeface="Calibri"/>
              </a:rPr>
              <a:t>utan</a:t>
            </a:r>
            <a:r>
              <a:rPr sz="2667" b="1" dirty="0">
                <a:solidFill>
                  <a:srgbClr val="C00000"/>
                </a:solidFill>
                <a:latin typeface="Calibri"/>
                <a:cs typeface="Calibri"/>
              </a:rPr>
              <a:t>e</a:t>
            </a:r>
            <a:r>
              <a:rPr sz="2667" b="1" spc="-7" dirty="0">
                <a:solidFill>
                  <a:srgbClr val="C00000"/>
                </a:solidFill>
                <a:latin typeface="Calibri"/>
                <a:cs typeface="Calibri"/>
              </a:rPr>
              <a:t>ou</a:t>
            </a:r>
            <a:r>
              <a:rPr sz="2667" b="1" dirty="0">
                <a:solidFill>
                  <a:srgbClr val="C00000"/>
                </a:solidFill>
                <a:latin typeface="Calibri"/>
                <a:cs typeface="Calibri"/>
              </a:rPr>
              <a:t>s</a:t>
            </a:r>
            <a:r>
              <a:rPr sz="2667" b="1" spc="-7" dirty="0">
                <a:solidFill>
                  <a:srgbClr val="C00000"/>
                </a:solidFill>
                <a:latin typeface="Calibri"/>
                <a:cs typeface="Calibri"/>
              </a:rPr>
              <a:t> </a:t>
            </a:r>
            <a:r>
              <a:rPr sz="2667" b="1" dirty="0">
                <a:solidFill>
                  <a:srgbClr val="C00000"/>
                </a:solidFill>
                <a:latin typeface="Calibri"/>
                <a:cs typeface="Calibri"/>
              </a:rPr>
              <a:t>c</a:t>
            </a:r>
            <a:r>
              <a:rPr sz="2667" b="1" spc="-7" dirty="0">
                <a:solidFill>
                  <a:srgbClr val="C00000"/>
                </a:solidFill>
                <a:latin typeface="Calibri"/>
                <a:cs typeface="Calibri"/>
              </a:rPr>
              <a:t>o</a:t>
            </a:r>
            <a:r>
              <a:rPr sz="2667" b="1" dirty="0">
                <a:solidFill>
                  <a:srgbClr val="C00000"/>
                </a:solidFill>
                <a:latin typeface="Calibri"/>
                <a:cs typeface="Calibri"/>
              </a:rPr>
              <a:t>r</a:t>
            </a:r>
            <a:r>
              <a:rPr sz="2667" b="1" spc="-7" dirty="0">
                <a:solidFill>
                  <a:srgbClr val="C00000"/>
                </a:solidFill>
                <a:latin typeface="Calibri"/>
                <a:cs typeface="Calibri"/>
              </a:rPr>
              <a:t>ona</a:t>
            </a:r>
            <a:r>
              <a:rPr sz="2667" b="1" dirty="0">
                <a:solidFill>
                  <a:srgbClr val="C00000"/>
                </a:solidFill>
                <a:latin typeface="Calibri"/>
                <a:cs typeface="Calibri"/>
              </a:rPr>
              <a:t>ry</a:t>
            </a:r>
            <a:r>
              <a:rPr sz="2667" b="1" spc="-7" dirty="0">
                <a:solidFill>
                  <a:srgbClr val="C00000"/>
                </a:solidFill>
                <a:latin typeface="Calibri"/>
                <a:cs typeface="Calibri"/>
              </a:rPr>
              <a:t> int</a:t>
            </a:r>
            <a:r>
              <a:rPr sz="2667" b="1" dirty="0">
                <a:solidFill>
                  <a:srgbClr val="C00000"/>
                </a:solidFill>
                <a:latin typeface="Calibri"/>
                <a:cs typeface="Calibri"/>
              </a:rPr>
              <a:t>erve</a:t>
            </a:r>
            <a:r>
              <a:rPr sz="2667" b="1" spc="-7" dirty="0">
                <a:solidFill>
                  <a:srgbClr val="C00000"/>
                </a:solidFill>
                <a:latin typeface="Calibri"/>
                <a:cs typeface="Calibri"/>
              </a:rPr>
              <a:t>ntio</a:t>
            </a:r>
            <a:r>
              <a:rPr sz="2667" b="1" dirty="0">
                <a:solidFill>
                  <a:srgbClr val="C00000"/>
                </a:solidFill>
                <a:latin typeface="Calibri"/>
                <a:cs typeface="Calibri"/>
              </a:rPr>
              <a:t>n</a:t>
            </a:r>
            <a:endParaRPr sz="2667" dirty="0">
              <a:solidFill>
                <a:prstClr val="black"/>
              </a:solidFill>
              <a:latin typeface="Calibri"/>
              <a:cs typeface="Calibri"/>
            </a:endParaRPr>
          </a:p>
        </p:txBody>
      </p:sp>
      <p:pic>
        <p:nvPicPr>
          <p:cNvPr id="2" name="Picture 1">
            <a:extLst>
              <a:ext uri="{FF2B5EF4-FFF2-40B4-BE49-F238E27FC236}">
                <a16:creationId xmlns="" xmlns:a16="http://schemas.microsoft.com/office/drawing/2014/main" id="{DD5DF845-E39D-4B9A-9D07-289AB1A0F022}"/>
              </a:ext>
            </a:extLst>
          </p:cNvPr>
          <p:cNvPicPr>
            <a:picLocks noChangeAspect="1"/>
          </p:cNvPicPr>
          <p:nvPr/>
        </p:nvPicPr>
        <p:blipFill>
          <a:blip r:embed="rId5"/>
          <a:stretch>
            <a:fillRect/>
          </a:stretch>
        </p:blipFill>
        <p:spPr>
          <a:xfrm>
            <a:off x="597495" y="883032"/>
            <a:ext cx="7949011" cy="5893413"/>
          </a:xfrm>
          <a:prstGeom prst="rect">
            <a:avLst/>
          </a:prstGeom>
        </p:spPr>
      </p:pic>
      <p:sp>
        <p:nvSpPr>
          <p:cNvPr id="6" name="Rectangle: Rounded Corners 5">
            <a:extLst>
              <a:ext uri="{FF2B5EF4-FFF2-40B4-BE49-F238E27FC236}">
                <a16:creationId xmlns="" xmlns:a16="http://schemas.microsoft.com/office/drawing/2014/main" id="{D9BC9F2B-31C7-40CC-8DCF-3498C940B430}"/>
              </a:ext>
            </a:extLst>
          </p:cNvPr>
          <p:cNvSpPr/>
          <p:nvPr/>
        </p:nvSpPr>
        <p:spPr>
          <a:xfrm>
            <a:off x="289560" y="5171440"/>
            <a:ext cx="8488680" cy="1686560"/>
          </a:xfrm>
          <a:prstGeom prst="round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C45E0158-72AE-4481-B0BB-407F413F8C7F}"/>
              </a:ext>
            </a:extLst>
          </p:cNvPr>
          <p:cNvSpPr/>
          <p:nvPr/>
        </p:nvSpPr>
        <p:spPr>
          <a:xfrm>
            <a:off x="4821229" y="6138252"/>
            <a:ext cx="2492991" cy="830997"/>
          </a:xfrm>
          <a:prstGeom prst="rect">
            <a:avLst/>
          </a:prstGeom>
        </p:spPr>
        <p:txBody>
          <a:bodyPr wrap="none">
            <a:spAutoFit/>
          </a:bodyPr>
          <a:lstStyle/>
          <a:p>
            <a:pPr algn="ctr">
              <a:lnSpc>
                <a:spcPct val="200000"/>
              </a:lnSpc>
            </a:pPr>
            <a:r>
              <a:rPr lang="en-US" sz="2400" b="1" dirty="0">
                <a:solidFill>
                  <a:srgbClr val="C00000"/>
                </a:solidFill>
                <a:highlight>
                  <a:srgbClr val="00FFFF"/>
                </a:highlight>
              </a:rPr>
              <a:t>Extended DAPT</a:t>
            </a:r>
          </a:p>
        </p:txBody>
      </p:sp>
    </p:spTree>
    <p:extLst>
      <p:ext uri="{BB962C8B-B14F-4D97-AF65-F5344CB8AC3E}">
        <p14:creationId xmlns="" xmlns:p14="http://schemas.microsoft.com/office/powerpoint/2010/main" val="42775054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1E637AD-D0D1-4F11-B256-694CEB6AE7FE}"/>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40883" y="0"/>
            <a:ext cx="4816277"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 name="Rectangle: Rounded Corners 4">
            <a:extLst>
              <a:ext uri="{FF2B5EF4-FFF2-40B4-BE49-F238E27FC236}">
                <a16:creationId xmlns="" xmlns:a16="http://schemas.microsoft.com/office/drawing/2014/main" id="{4557EED0-9F54-42CD-B228-01C0C12BCF2A}"/>
              </a:ext>
            </a:extLst>
          </p:cNvPr>
          <p:cNvSpPr/>
          <p:nvPr/>
        </p:nvSpPr>
        <p:spPr>
          <a:xfrm>
            <a:off x="3249711" y="4592320"/>
            <a:ext cx="4274820" cy="1046480"/>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Left Brace 9">
            <a:extLst>
              <a:ext uri="{FF2B5EF4-FFF2-40B4-BE49-F238E27FC236}">
                <a16:creationId xmlns="" xmlns:a16="http://schemas.microsoft.com/office/drawing/2014/main" id="{0BAC843C-8367-4765-AC72-B4F4A68D4B7E}"/>
              </a:ext>
            </a:extLst>
          </p:cNvPr>
          <p:cNvSpPr/>
          <p:nvPr/>
        </p:nvSpPr>
        <p:spPr>
          <a:xfrm>
            <a:off x="2148403" y="3180080"/>
            <a:ext cx="464820" cy="348488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D3A8DBD-91E3-46C2-ADFD-869B28BA92C6}"/>
              </a:ext>
            </a:extLst>
          </p:cNvPr>
          <p:cNvSpPr/>
          <p:nvPr/>
        </p:nvSpPr>
        <p:spPr>
          <a:xfrm>
            <a:off x="256844" y="4507022"/>
            <a:ext cx="1891559" cy="1200329"/>
          </a:xfrm>
          <a:prstGeom prst="rect">
            <a:avLst/>
          </a:prstGeom>
        </p:spPr>
        <p:txBody>
          <a:bodyPr wrap="square">
            <a:spAutoFit/>
          </a:bodyPr>
          <a:lstStyle/>
          <a:p>
            <a:pPr algn="ctr"/>
            <a:r>
              <a:rPr lang="en-US" sz="2400" b="1" dirty="0">
                <a:solidFill>
                  <a:srgbClr val="C00000"/>
                </a:solidFill>
              </a:rPr>
              <a:t>Extended Duration DAPT</a:t>
            </a:r>
          </a:p>
        </p:txBody>
      </p:sp>
    </p:spTree>
    <p:extLst>
      <p:ext uri="{BB962C8B-B14F-4D97-AF65-F5344CB8AC3E}">
        <p14:creationId xmlns="" xmlns:p14="http://schemas.microsoft.com/office/powerpoint/2010/main" val="29015190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F3E25F-314D-442F-985D-024EE7FF1086}"/>
              </a:ext>
            </a:extLst>
          </p:cNvPr>
          <p:cNvSpPr>
            <a:spLocks noGrp="1"/>
          </p:cNvSpPr>
          <p:nvPr>
            <p:ph type="title"/>
          </p:nvPr>
        </p:nvSpPr>
        <p:spPr>
          <a:xfrm>
            <a:off x="911352" y="233172"/>
            <a:ext cx="7600188" cy="1036828"/>
          </a:xfrm>
        </p:spPr>
        <p:txBody>
          <a:bodyPr/>
          <a:lstStyle/>
          <a:p>
            <a:r>
              <a:rPr lang="en-US" altLang="en-US" b="1" cap="none" dirty="0">
                <a:solidFill>
                  <a:schemeClr val="tx1"/>
                </a:solidFill>
              </a:rPr>
              <a:t>Factors Associated with Increased Bleeding Risk</a:t>
            </a:r>
            <a:endParaRPr lang="en-US" b="1" cap="none" dirty="0">
              <a:solidFill>
                <a:schemeClr val="tx1"/>
              </a:solidFill>
            </a:endParaRPr>
          </a:p>
        </p:txBody>
      </p:sp>
      <p:sp>
        <p:nvSpPr>
          <p:cNvPr id="3" name="Rectangle 2">
            <a:extLst>
              <a:ext uri="{FF2B5EF4-FFF2-40B4-BE49-F238E27FC236}">
                <a16:creationId xmlns="" xmlns:a16="http://schemas.microsoft.com/office/drawing/2014/main" id="{62C1AD8C-8FC9-421A-8F94-6E5B1C5972BF}"/>
              </a:ext>
            </a:extLst>
          </p:cNvPr>
          <p:cNvSpPr/>
          <p:nvPr/>
        </p:nvSpPr>
        <p:spPr>
          <a:xfrm>
            <a:off x="5996940" y="6488669"/>
            <a:ext cx="4572000" cy="276999"/>
          </a:xfrm>
          <a:prstGeom prst="rect">
            <a:avLst/>
          </a:prstGeom>
        </p:spPr>
        <p:txBody>
          <a:bodyPr>
            <a:spAutoFit/>
          </a:bodyPr>
          <a:lstStyle/>
          <a:p>
            <a:r>
              <a:rPr lang="en-US" sz="1200" i="1" dirty="0">
                <a:solidFill>
                  <a:srgbClr val="000000"/>
                </a:solidFill>
                <a:latin typeface="Trebuchet MS" panose="020B0603020202020204" pitchFamily="34" charset="0"/>
              </a:rPr>
              <a:t>J Am Coll </a:t>
            </a:r>
            <a:r>
              <a:rPr lang="en-US" sz="1200" i="1" dirty="0" err="1">
                <a:solidFill>
                  <a:srgbClr val="000000"/>
                </a:solidFill>
                <a:latin typeface="Trebuchet MS" panose="020B0603020202020204" pitchFamily="34" charset="0"/>
              </a:rPr>
              <a:t>Cardiol</a:t>
            </a:r>
            <a:r>
              <a:rPr lang="en-US" sz="1200" dirty="0">
                <a:solidFill>
                  <a:srgbClr val="000000"/>
                </a:solidFill>
                <a:latin typeface="Trebuchet MS" panose="020B0603020202020204" pitchFamily="34" charset="0"/>
              </a:rPr>
              <a:t>. 2014;63(9):891–900</a:t>
            </a:r>
            <a:endParaRPr lang="en-US" sz="1200" dirty="0"/>
          </a:p>
        </p:txBody>
      </p:sp>
      <p:graphicFrame>
        <p:nvGraphicFramePr>
          <p:cNvPr id="4" name="Table 3">
            <a:extLst>
              <a:ext uri="{FF2B5EF4-FFF2-40B4-BE49-F238E27FC236}">
                <a16:creationId xmlns="" xmlns:a16="http://schemas.microsoft.com/office/drawing/2014/main" id="{D686ED4C-B9B2-4D83-88C0-DB68A5199FC4}"/>
              </a:ext>
            </a:extLst>
          </p:cNvPr>
          <p:cNvGraphicFramePr>
            <a:graphicFrameLocks noGrp="1"/>
          </p:cNvGraphicFramePr>
          <p:nvPr/>
        </p:nvGraphicFramePr>
        <p:xfrm>
          <a:off x="482600" y="1784735"/>
          <a:ext cx="8178801" cy="4587580"/>
        </p:xfrm>
        <a:graphic>
          <a:graphicData uri="http://schemas.openxmlformats.org/drawingml/2006/table">
            <a:tbl>
              <a:tblPr/>
              <a:tblGrid>
                <a:gridCol w="707654">
                  <a:extLst>
                    <a:ext uri="{9D8B030D-6E8A-4147-A177-3AD203B41FA5}">
                      <a16:colId xmlns="" xmlns:a16="http://schemas.microsoft.com/office/drawing/2014/main" val="20000"/>
                    </a:ext>
                  </a:extLst>
                </a:gridCol>
                <a:gridCol w="7471147">
                  <a:extLst>
                    <a:ext uri="{9D8B030D-6E8A-4147-A177-3AD203B41FA5}">
                      <a16:colId xmlns="" xmlns:a16="http://schemas.microsoft.com/office/drawing/2014/main" val="20001"/>
                    </a:ext>
                  </a:extLst>
                </a:gridCol>
              </a:tblGrid>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1.</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dirty="0">
                          <a:ln>
                            <a:noFill/>
                          </a:ln>
                          <a:solidFill>
                            <a:schemeClr val="tx1"/>
                          </a:solidFill>
                          <a:effectLst/>
                          <a:latin typeface="Arial" pitchFamily="34" charset="0"/>
                          <a:ea typeface="ＭＳ Ｐゴシック" pitchFamily="34" charset="-128"/>
                        </a:rPr>
                        <a:t>Need for OAC in addition to DAPT</a:t>
                      </a:r>
                      <a:endParaRPr kumimoji="0" lang="en-US" altLang="en-US" sz="25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2.</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dirty="0">
                          <a:ln>
                            <a:noFill/>
                          </a:ln>
                          <a:solidFill>
                            <a:schemeClr val="tx1"/>
                          </a:solidFill>
                          <a:effectLst/>
                          <a:latin typeface="Arial" pitchFamily="34" charset="0"/>
                          <a:ea typeface="ＭＳ Ｐゴシック" pitchFamily="34" charset="-128"/>
                        </a:rPr>
                        <a:t>Advanced age (&gt; 75 years)</a:t>
                      </a:r>
                      <a:endParaRPr kumimoji="0" lang="en-US" altLang="en-US" sz="25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3.</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Frailty</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4.</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Anemia with hemoglobin &lt; 110 g/dL</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5.</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Chronic renal failure (creatinine clearance &lt; 40 mL/min)</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6.</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Low Body Weight (&lt; 60 kg)</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7.</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Hospitalization for bleeding within last year</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8.</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a:ln>
                            <a:noFill/>
                          </a:ln>
                          <a:solidFill>
                            <a:schemeClr val="tx1"/>
                          </a:solidFill>
                          <a:effectLst/>
                          <a:latin typeface="Arial" pitchFamily="34" charset="0"/>
                          <a:ea typeface="ＭＳ Ｐゴシック" pitchFamily="34" charset="-128"/>
                        </a:rPr>
                        <a:t>Prior stroke/intracranical bleed</a:t>
                      </a:r>
                      <a:endParaRPr kumimoji="0" lang="en-US" altLang="en-US" sz="2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463910">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dirty="0">
                          <a:ln>
                            <a:noFill/>
                          </a:ln>
                          <a:solidFill>
                            <a:schemeClr val="tx1"/>
                          </a:solidFill>
                          <a:effectLst/>
                          <a:latin typeface="Arial" pitchFamily="34" charset="0"/>
                          <a:ea typeface="ＭＳ Ｐゴシック" pitchFamily="34" charset="-128"/>
                        </a:rPr>
                        <a:t>9.</a:t>
                      </a:r>
                      <a:endParaRPr kumimoji="0" lang="en-US" altLang="en-US" sz="25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itchFamily="34" charset="0"/>
                          <a:ea typeface="ＭＳ Ｐゴシック" pitchFamily="34" charset="-128"/>
                          <a:cs typeface="Arial" pitchFamily="34" charset="0"/>
                        </a:defRPr>
                      </a:lvl1pPr>
                      <a:lvl2pPr marL="742950" indent="-285750">
                        <a:spcBef>
                          <a:spcPct val="20000"/>
                        </a:spcBef>
                        <a:defRPr b="1">
                          <a:solidFill>
                            <a:schemeClr val="tx1"/>
                          </a:solidFill>
                          <a:latin typeface="Arial" pitchFamily="34" charset="0"/>
                          <a:ea typeface="ＭＳ Ｐゴシック" pitchFamily="34" charset="-128"/>
                          <a:cs typeface="Arial" pitchFamily="34" charset="0"/>
                        </a:defRPr>
                      </a:lvl2pPr>
                      <a:lvl3pPr marL="1143000" indent="-228600">
                        <a:spcBef>
                          <a:spcPct val="20000"/>
                        </a:spcBef>
                        <a:defRPr sz="2000" b="1">
                          <a:solidFill>
                            <a:schemeClr val="tx1"/>
                          </a:solidFill>
                          <a:latin typeface="Arial" pitchFamily="34" charset="0"/>
                          <a:ea typeface="ＭＳ Ｐゴシック" pitchFamily="34" charset="-128"/>
                          <a:cs typeface="Arial" pitchFamily="34" charset="0"/>
                        </a:defRPr>
                      </a:lvl3pPr>
                      <a:lvl4pPr marL="1600200" indent="-228600">
                        <a:spcBef>
                          <a:spcPct val="20000"/>
                        </a:spcBef>
                        <a:defRPr sz="1200" b="1">
                          <a:solidFill>
                            <a:schemeClr val="tx1"/>
                          </a:solidFill>
                          <a:latin typeface="Arial" pitchFamily="34" charset="0"/>
                          <a:ea typeface="ＭＳ Ｐゴシック" pitchFamily="34" charset="-128"/>
                          <a:cs typeface="Arial" pitchFamily="34" charset="0"/>
                        </a:defRPr>
                      </a:lvl4pPr>
                      <a:lvl5pPr marL="2057400" indent="-228600">
                        <a:spcBef>
                          <a:spcPct val="20000"/>
                        </a:spcBef>
                        <a:defRPr sz="10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defRPr sz="1000" b="1">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500" b="1" i="0" u="none" strike="noStrike" cap="none" normalizeH="0" baseline="0" dirty="0">
                          <a:ln>
                            <a:noFill/>
                          </a:ln>
                          <a:solidFill>
                            <a:schemeClr val="tx1"/>
                          </a:solidFill>
                          <a:effectLst/>
                          <a:latin typeface="Arial" pitchFamily="34" charset="0"/>
                          <a:ea typeface="ＭＳ Ｐゴシック" pitchFamily="34" charset="-128"/>
                        </a:rPr>
                        <a:t>Regular need for NSAIDS or prednisone</a:t>
                      </a:r>
                      <a:endParaRPr kumimoji="0" lang="en-US" altLang="en-US" sz="25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71926" marR="7192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Tree>
    <p:extLst>
      <p:ext uri="{BB962C8B-B14F-4D97-AF65-F5344CB8AC3E}">
        <p14:creationId xmlns="" xmlns:p14="http://schemas.microsoft.com/office/powerpoint/2010/main" val="21595191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990600" y="2498725"/>
            <a:ext cx="7239000" cy="255428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Fibrinolytic Therapy When There Is an Anticipated Delay to Performing Primary PCI Within 120 Minutes of FMC </a:t>
            </a:r>
          </a:p>
        </p:txBody>
      </p:sp>
      <p:sp>
        <p:nvSpPr>
          <p:cNvPr id="57347" name="Rectangle 3"/>
          <p:cNvSpPr>
            <a:spLocks noChangeArrowheads="1"/>
          </p:cNvSpPr>
          <p:nvPr/>
        </p:nvSpPr>
        <p:spPr bwMode="auto">
          <a:xfrm>
            <a:off x="0" y="381000"/>
            <a:ext cx="9144000" cy="1047750"/>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Reperfusion at a Non–PCI-Capable Hospital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rtlCol="0">
            <a:normAutofit fontScale="90000"/>
          </a:bodyPr>
          <a:lstStyle/>
          <a:p>
            <a:pPr fontAlgn="auto">
              <a:spcAft>
                <a:spcPts val="0"/>
              </a:spcAft>
              <a:defRPr/>
            </a:pPr>
            <a:r>
              <a:rPr lang="en-US" sz="2800" b="1" smtClean="0">
                <a:solidFill>
                  <a:schemeClr val="accent2"/>
                </a:solidFill>
                <a:ea typeface="ＭＳ Ｐゴシック" pitchFamily="1" charset="-128"/>
                <a:cs typeface="Arial Unicode MS" pitchFamily="1" charset="0"/>
              </a:rPr>
              <a:t>Fibrinolytic Therapy When There Is an Anticipated Delay to Performing Primary PCI Within 120 Minutes of FMC</a:t>
            </a:r>
            <a:endParaRPr lang="en-US" sz="2800" smtClean="0">
              <a:ea typeface="ＭＳ Ｐゴシック" pitchFamily="1" charset="-128"/>
              <a:cs typeface="Geneva" pitchFamily="1" charset="0"/>
            </a:endParaRPr>
          </a:p>
        </p:txBody>
      </p:sp>
      <p:sp>
        <p:nvSpPr>
          <p:cNvPr id="58371" name="TextBox 2"/>
          <p:cNvSpPr txBox="1">
            <a:spLocks noChangeArrowheads="1"/>
          </p:cNvSpPr>
          <p:nvPr/>
        </p:nvSpPr>
        <p:spPr bwMode="auto">
          <a:xfrm>
            <a:off x="2057400" y="1751013"/>
            <a:ext cx="6781800" cy="1201737"/>
          </a:xfrm>
          <a:prstGeom prst="rect">
            <a:avLst/>
          </a:prstGeom>
          <a:noFill/>
          <a:ln w="9525">
            <a:noFill/>
            <a:miter lim="800000"/>
            <a:headEnd/>
            <a:tailEnd/>
          </a:ln>
        </p:spPr>
        <p:txBody>
          <a:bodyPr>
            <a:spAutoFit/>
          </a:bodyPr>
          <a:lstStyle/>
          <a:p>
            <a:r>
              <a:rPr lang="en-US"/>
              <a:t>In the absence of contraindications, fibrinolytic therapy should be given to patients with STEMI and onset of ischemic symptoms within the previous 12 hours when it is anticipated that primary PCI cannot be performed within 120 minutes of FMC. </a:t>
            </a:r>
          </a:p>
        </p:txBody>
      </p:sp>
      <p:sp>
        <p:nvSpPr>
          <p:cNvPr id="58372" name="TextBox 6"/>
          <p:cNvSpPr txBox="1">
            <a:spLocks noChangeArrowheads="1"/>
          </p:cNvSpPr>
          <p:nvPr/>
        </p:nvSpPr>
        <p:spPr bwMode="auto">
          <a:xfrm>
            <a:off x="2047875" y="3127375"/>
            <a:ext cx="6781800" cy="1476375"/>
          </a:xfrm>
          <a:prstGeom prst="rect">
            <a:avLst/>
          </a:prstGeom>
          <a:noFill/>
          <a:ln w="9525">
            <a:noFill/>
            <a:miter lim="800000"/>
            <a:headEnd/>
            <a:tailEnd/>
          </a:ln>
        </p:spPr>
        <p:txBody>
          <a:bodyPr>
            <a:spAutoFit/>
          </a:bodyPr>
          <a:lstStyle/>
          <a:p>
            <a:r>
              <a:rPr lang="en-US"/>
              <a:t>In the absence of contraindications and when PCI is not available, fibrinolytic therapy is reasonable for patients with STEMI if there is clinical and/or ECG evidence of ongoing ischemia within 12 to 24 hours of symptom onset and a large area of myocardium at risk or hemodynamic instability.</a:t>
            </a:r>
          </a:p>
        </p:txBody>
      </p:sp>
      <p:sp>
        <p:nvSpPr>
          <p:cNvPr id="58373" name="TextBox 3"/>
          <p:cNvSpPr txBox="1">
            <a:spLocks noChangeArrowheads="1"/>
          </p:cNvSpPr>
          <p:nvPr/>
        </p:nvSpPr>
        <p:spPr bwMode="auto">
          <a:xfrm>
            <a:off x="2057400" y="4746625"/>
            <a:ext cx="6781800" cy="922338"/>
          </a:xfrm>
          <a:prstGeom prst="rect">
            <a:avLst/>
          </a:prstGeom>
          <a:noFill/>
          <a:ln w="9525">
            <a:noFill/>
            <a:miter lim="800000"/>
            <a:headEnd/>
            <a:tailEnd/>
          </a:ln>
        </p:spPr>
        <p:txBody>
          <a:bodyPr>
            <a:spAutoFit/>
          </a:bodyPr>
          <a:lstStyle/>
          <a:p>
            <a:r>
              <a:rPr lang="en-US"/>
              <a:t>Fibrinolytic therapy </a:t>
            </a:r>
            <a:r>
              <a:rPr lang="en-US">
                <a:solidFill>
                  <a:srgbClr val="FF0000"/>
                </a:solidFill>
              </a:rPr>
              <a:t>should not be administered </a:t>
            </a:r>
            <a:r>
              <a:rPr lang="en-US"/>
              <a:t>to patients with ST depression except when a true posterior (inferobasal) MI is suspected or when associated with ST elevation in lead aVR. </a:t>
            </a:r>
          </a:p>
        </p:txBody>
      </p:sp>
      <p:grpSp>
        <p:nvGrpSpPr>
          <p:cNvPr id="58374" name="Group 2"/>
          <p:cNvGrpSpPr>
            <a:grpSpLocks/>
          </p:cNvGrpSpPr>
          <p:nvPr/>
        </p:nvGrpSpPr>
        <p:grpSpPr bwMode="auto">
          <a:xfrm>
            <a:off x="239713" y="1546225"/>
            <a:ext cx="1216025" cy="942975"/>
            <a:chOff x="1143000" y="1524000"/>
            <a:chExt cx="1216025" cy="942975"/>
          </a:xfrm>
        </p:grpSpPr>
        <p:grpSp>
          <p:nvGrpSpPr>
            <p:cNvPr id="58398" name="Group 95"/>
            <p:cNvGrpSpPr>
              <a:grpSpLocks/>
            </p:cNvGrpSpPr>
            <p:nvPr/>
          </p:nvGrpSpPr>
          <p:grpSpPr bwMode="auto">
            <a:xfrm>
              <a:off x="1143000" y="1524000"/>
              <a:ext cx="1216025" cy="942975"/>
              <a:chOff x="3986" y="942"/>
              <a:chExt cx="766" cy="594"/>
            </a:xfrm>
          </p:grpSpPr>
          <p:sp>
            <p:nvSpPr>
              <p:cNvPr id="5840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40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40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40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40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5840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5840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5840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58399"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grpSp>
        <p:nvGrpSpPr>
          <p:cNvPr id="58375" name="Group 9"/>
          <p:cNvGrpSpPr>
            <a:grpSpLocks/>
          </p:cNvGrpSpPr>
          <p:nvPr/>
        </p:nvGrpSpPr>
        <p:grpSpPr bwMode="auto">
          <a:xfrm>
            <a:off x="238125" y="2922588"/>
            <a:ext cx="1216025" cy="942975"/>
            <a:chOff x="6705600" y="2667000"/>
            <a:chExt cx="1216025" cy="942975"/>
          </a:xfrm>
        </p:grpSpPr>
        <p:grpSp>
          <p:nvGrpSpPr>
            <p:cNvPr id="58388" name="Group 95"/>
            <p:cNvGrpSpPr>
              <a:grpSpLocks/>
            </p:cNvGrpSpPr>
            <p:nvPr/>
          </p:nvGrpSpPr>
          <p:grpSpPr bwMode="auto">
            <a:xfrm>
              <a:off x="6705600" y="2667000"/>
              <a:ext cx="1216025" cy="942975"/>
              <a:chOff x="3986" y="942"/>
              <a:chExt cx="766" cy="594"/>
            </a:xfrm>
          </p:grpSpPr>
          <p:sp>
            <p:nvSpPr>
              <p:cNvPr id="5839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39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39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39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39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5839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5839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5839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58389" name="Freeform 289"/>
            <p:cNvSpPr>
              <a:spLocks/>
            </p:cNvSpPr>
            <p:nvPr/>
          </p:nvSpPr>
          <p:spPr bwMode="auto">
            <a:xfrm>
              <a:off x="7086600" y="3048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grpSp>
        <p:nvGrpSpPr>
          <p:cNvPr id="58376" name="Group 6"/>
          <p:cNvGrpSpPr>
            <a:grpSpLocks/>
          </p:cNvGrpSpPr>
          <p:nvPr/>
        </p:nvGrpSpPr>
        <p:grpSpPr bwMode="auto">
          <a:xfrm>
            <a:off x="255588" y="4583113"/>
            <a:ext cx="1216025" cy="942975"/>
            <a:chOff x="3810000" y="4953000"/>
            <a:chExt cx="1216025" cy="942975"/>
          </a:xfrm>
        </p:grpSpPr>
        <p:grpSp>
          <p:nvGrpSpPr>
            <p:cNvPr id="58378" name="Group 95"/>
            <p:cNvGrpSpPr>
              <a:grpSpLocks/>
            </p:cNvGrpSpPr>
            <p:nvPr/>
          </p:nvGrpSpPr>
          <p:grpSpPr bwMode="auto">
            <a:xfrm>
              <a:off x="3810000" y="4953000"/>
              <a:ext cx="1216025" cy="942975"/>
              <a:chOff x="3986" y="942"/>
              <a:chExt cx="766" cy="594"/>
            </a:xfrm>
          </p:grpSpPr>
          <p:sp>
            <p:nvSpPr>
              <p:cNvPr id="5838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38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38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38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5838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5838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5838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5838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58379" name="WordArt 622"/>
            <p:cNvSpPr>
              <a:spLocks noChangeArrowheads="1" noChangeShapeType="1" noTextEdit="1"/>
            </p:cNvSpPr>
            <p:nvPr/>
          </p:nvSpPr>
          <p:spPr bwMode="auto">
            <a:xfrm>
              <a:off x="4800600" y="5334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58377" name="TextBox 81"/>
          <p:cNvSpPr txBox="1">
            <a:spLocks noChangeArrowheads="1"/>
          </p:cNvSpPr>
          <p:nvPr/>
        </p:nvSpPr>
        <p:spPr bwMode="auto">
          <a:xfrm>
            <a:off x="544513" y="5499100"/>
            <a:ext cx="682625" cy="339725"/>
          </a:xfrm>
          <a:prstGeom prst="rect">
            <a:avLst/>
          </a:prstGeom>
          <a:noFill/>
          <a:ln w="9525">
            <a:noFill/>
            <a:miter lim="800000"/>
            <a:headEnd/>
            <a:tailEnd/>
          </a:ln>
        </p:spPr>
        <p:txBody>
          <a:bodyPr>
            <a:spAutoFit/>
          </a:bodyPr>
          <a:lstStyle/>
          <a:p>
            <a:r>
              <a:rPr lang="en-US" sz="1600"/>
              <a:t>Harm</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time to reperfusion in patients undergoing </a:t>
            </a:r>
            <a:r>
              <a:rPr lang="en-US" dirty="0" err="1" smtClean="0"/>
              <a:t>fibrinolysis</a:t>
            </a:r>
            <a:r>
              <a:rPr lang="en-US" dirty="0" smtClean="0"/>
              <a:t> </a:t>
            </a:r>
            <a:br>
              <a:rPr lang="en-US" dirty="0" smtClean="0"/>
            </a:br>
            <a:r>
              <a:rPr lang="en-US" sz="3200" dirty="0" smtClean="0">
                <a:solidFill>
                  <a:srgbClr val="FFFF00"/>
                </a:solidFill>
                <a:effectLst/>
              </a:rPr>
              <a:t>(National Cardiovascular Data Registry )</a:t>
            </a:r>
            <a:endParaRPr lang="en-US" dirty="0"/>
          </a:p>
        </p:txBody>
      </p:sp>
      <p:pic>
        <p:nvPicPr>
          <p:cNvPr id="4" name="Picture 2"/>
          <p:cNvPicPr>
            <a:picLocks noGrp="1" noChangeAspect="1" noChangeArrowheads="1"/>
          </p:cNvPicPr>
          <p:nvPr>
            <p:ph idx="1"/>
          </p:nvPr>
        </p:nvPicPr>
        <p:blipFill>
          <a:blip r:embed="rId2"/>
          <a:srcRect l="35524" t="34403" r="41944" b="42403"/>
          <a:stretch>
            <a:fillRect/>
          </a:stretch>
        </p:blipFill>
        <p:spPr bwMode="auto">
          <a:xfrm>
            <a:off x="1524000" y="2286000"/>
            <a:ext cx="6095999" cy="396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outerShdw>
                </a:effectLst>
              </a:rPr>
              <a:t>Contraindications and Cautions</a:t>
            </a:r>
            <a:br>
              <a:rPr lang="en-US" dirty="0" smtClean="0">
                <a:solidFill>
                  <a:schemeClr val="tx1"/>
                </a:solidFill>
                <a:effectLst>
                  <a:outerShdw blurRad="38100" dist="38100" dir="2700000" algn="tl">
                    <a:srgbClr val="000000"/>
                  </a:outerShdw>
                </a:effectLst>
              </a:rPr>
            </a:br>
            <a:r>
              <a:rPr lang="en-US" dirty="0" smtClean="0">
                <a:solidFill>
                  <a:schemeClr val="tx1"/>
                </a:solidFill>
                <a:effectLst>
                  <a:outerShdw blurRad="38100" dist="38100" dir="2700000" algn="tl">
                    <a:srgbClr val="000000"/>
                  </a:outerShdw>
                </a:effectLst>
              </a:rPr>
              <a:t>for </a:t>
            </a:r>
            <a:r>
              <a:rPr lang="en-US" dirty="0" err="1" smtClean="0">
                <a:solidFill>
                  <a:schemeClr val="tx1"/>
                </a:solidFill>
                <a:effectLst>
                  <a:outerShdw blurRad="38100" dist="38100" dir="2700000" algn="tl">
                    <a:srgbClr val="000000"/>
                  </a:outerShdw>
                </a:effectLst>
              </a:rPr>
              <a:t>Fibrinolysis</a:t>
            </a:r>
            <a:r>
              <a:rPr lang="en-US" dirty="0" smtClean="0">
                <a:solidFill>
                  <a:schemeClr val="tx1"/>
                </a:solidFill>
                <a:effectLst>
                  <a:outerShdw blurRad="38100" dist="38100" dir="2700000" algn="tl">
                    <a:srgbClr val="000000"/>
                  </a:outerShdw>
                </a:effectLst>
              </a:rPr>
              <a:t> in STEMI</a:t>
            </a:r>
            <a:endParaRPr lang="en-US" dirty="0"/>
          </a:p>
        </p:txBody>
      </p:sp>
      <p:sp>
        <p:nvSpPr>
          <p:cNvPr id="3" name="Content Placeholder 2"/>
          <p:cNvSpPr>
            <a:spLocks noGrp="1"/>
          </p:cNvSpPr>
          <p:nvPr>
            <p:ph idx="1"/>
          </p:nvPr>
        </p:nvSpPr>
        <p:spPr/>
        <p:txBody>
          <a:bodyPr/>
          <a:lstStyle/>
          <a:p>
            <a:r>
              <a:rPr lang="en-US" dirty="0" smtClean="0"/>
              <a:t>Absolute Contraindications:</a:t>
            </a:r>
          </a:p>
          <a:p>
            <a:pPr lvl="2">
              <a:buFont typeface="Wingdings" pitchFamily="2" charset="2"/>
              <a:buChar char="v"/>
            </a:pPr>
            <a:r>
              <a:rPr lang="en-US" sz="2000" dirty="0" smtClean="0">
                <a:latin typeface="+mn-lt"/>
              </a:rPr>
              <a:t>Any prior intracranial hemorrhage</a:t>
            </a:r>
          </a:p>
          <a:p>
            <a:pPr lvl="2">
              <a:buFont typeface="Wingdings" pitchFamily="2" charset="2"/>
              <a:buChar char="v"/>
            </a:pPr>
            <a:r>
              <a:rPr lang="en-US" sz="2000" dirty="0" smtClean="0">
                <a:latin typeface="+mn-lt"/>
              </a:rPr>
              <a:t>Known structural cerebral vascular lesion</a:t>
            </a:r>
          </a:p>
          <a:p>
            <a:pPr lvl="2">
              <a:buFont typeface="Wingdings" pitchFamily="2" charset="2"/>
              <a:buChar char="v"/>
            </a:pPr>
            <a:r>
              <a:rPr lang="en-US" sz="2000" dirty="0" smtClean="0">
                <a:latin typeface="+mn-lt"/>
              </a:rPr>
              <a:t>Known malignant  intracranial neoplasm</a:t>
            </a:r>
          </a:p>
          <a:p>
            <a:pPr lvl="2">
              <a:buFont typeface="Wingdings" pitchFamily="2" charset="2"/>
              <a:buChar char="v"/>
            </a:pPr>
            <a:r>
              <a:rPr lang="en-US" sz="2000" dirty="0" smtClean="0">
                <a:latin typeface="+mn-lt"/>
              </a:rPr>
              <a:t>Ischemic stroke within 3 months EXCEPT acute ischemic stroke within 4.5 hours </a:t>
            </a:r>
          </a:p>
          <a:p>
            <a:pPr lvl="2">
              <a:buFont typeface="Wingdings" pitchFamily="2" charset="2"/>
              <a:buChar char="v"/>
            </a:pPr>
            <a:r>
              <a:rPr lang="en-US" sz="2000" dirty="0" smtClean="0">
                <a:latin typeface="+mn-lt"/>
              </a:rPr>
              <a:t> Suspected aortic dissection</a:t>
            </a:r>
          </a:p>
          <a:p>
            <a:pPr lvl="2">
              <a:buFont typeface="Wingdings" pitchFamily="2" charset="2"/>
              <a:buChar char="v"/>
            </a:pPr>
            <a:r>
              <a:rPr lang="en-US" sz="2000" dirty="0" smtClean="0">
                <a:latin typeface="+mn-lt"/>
              </a:rPr>
              <a:t>Active bleeding or bleeding diathesis (excluding menses)</a:t>
            </a:r>
          </a:p>
          <a:p>
            <a:pPr lvl="2">
              <a:buFont typeface="Wingdings" pitchFamily="2" charset="2"/>
              <a:buChar char="v"/>
            </a:pPr>
            <a:r>
              <a:rPr lang="en-US" sz="2000" dirty="0" smtClean="0">
                <a:latin typeface="+mn-lt"/>
              </a:rPr>
              <a:t>Significant closed-head or facial trauma within 3 months</a:t>
            </a:r>
          </a:p>
          <a:p>
            <a:pPr lvl="2">
              <a:buFont typeface="Wingdings" pitchFamily="2" charset="2"/>
              <a:buChar char="v"/>
            </a:pPr>
            <a:r>
              <a:rPr lang="en-US" sz="2000" dirty="0" smtClean="0">
                <a:latin typeface="+mn-lt"/>
              </a:rPr>
              <a:t>For streptokinase- previous treatment within the previous b6 month</a:t>
            </a:r>
          </a:p>
          <a:p>
            <a:r>
              <a:rPr lang="en-US" sz="1000" i="1" dirty="0" smtClean="0"/>
              <a:t>A report of the American College of Cardiology Foundation/American Heart Association Task Force on Practice Guidelines. J Am </a:t>
            </a:r>
            <a:r>
              <a:rPr lang="en-US" sz="1000" i="1" dirty="0" err="1" smtClean="0"/>
              <a:t>Coll</a:t>
            </a:r>
            <a:r>
              <a:rPr lang="en-US" sz="1000" i="1" dirty="0" smtClean="0"/>
              <a:t> </a:t>
            </a:r>
            <a:r>
              <a:rPr lang="en-US" sz="1000" i="1" dirty="0" err="1" smtClean="0"/>
              <a:t>Cardiol</a:t>
            </a:r>
            <a:r>
              <a:rPr lang="en-US" sz="1000" i="1" dirty="0" smtClean="0"/>
              <a:t> 61:e78, 2013.</a:t>
            </a:r>
            <a:endParaRPr lang="en-US" sz="1000" dirty="0" smtClean="0">
              <a:latin typeface="Calibri" pitchFamily="34" charset="0"/>
            </a:endParaRPr>
          </a:p>
          <a:p>
            <a:pPr>
              <a:buNone/>
            </a:pPr>
            <a:r>
              <a:rPr lang="en-US" sz="1800" dirty="0" smtClean="0">
                <a:solidFill>
                  <a:srgbClr val="FFFF00"/>
                </a:solidFill>
                <a:latin typeface="Calibri" pitchFamily="34" charset="0"/>
              </a:rPr>
              <a:t>	</a:t>
            </a:r>
            <a:r>
              <a:rPr lang="en-US" sz="1800" dirty="0" smtClean="0">
                <a:latin typeface="Calibri" pitchFamily="34" charset="0"/>
              </a:rPr>
              <a:t>Note:  Age restriction for </a:t>
            </a:r>
            <a:r>
              <a:rPr lang="en-US" sz="1800" dirty="0" err="1" smtClean="0">
                <a:latin typeface="Calibri" pitchFamily="34" charset="0"/>
              </a:rPr>
              <a:t>fibrinolysis</a:t>
            </a:r>
            <a:r>
              <a:rPr lang="en-US" sz="1800" dirty="0" smtClean="0">
                <a:latin typeface="Calibri" pitchFamily="34" charset="0"/>
              </a:rPr>
              <a:t> has been removed compared with prior guidelines</a:t>
            </a:r>
            <a:r>
              <a:rPr lang="en-US" sz="1800" dirty="0" smtClean="0">
                <a:solidFill>
                  <a:srgbClr val="FFFF00"/>
                </a:solidFill>
                <a:latin typeface="Calibri" pitchFamily="34" charset="0"/>
              </a:rPr>
              <a:t>.</a:t>
            </a:r>
            <a:endParaRPr lang="en-US" dirty="0" smtClean="0">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dirty="0" smtClean="0"/>
          </a:p>
        </p:txBody>
      </p:sp>
      <p:sp>
        <p:nvSpPr>
          <p:cNvPr id="7171" name="Content Placeholder 2"/>
          <p:cNvSpPr>
            <a:spLocks noGrp="1"/>
          </p:cNvSpPr>
          <p:nvPr>
            <p:ph idx="1"/>
          </p:nvPr>
        </p:nvSpPr>
        <p:spPr/>
        <p:txBody>
          <a:bodyPr/>
          <a:lstStyle/>
          <a:p>
            <a:r>
              <a:rPr lang="en-US" dirty="0" smtClean="0"/>
              <a:t>TIMI risk score </a:t>
            </a:r>
          </a:p>
          <a:p>
            <a:r>
              <a:rPr lang="en-US" dirty="0" smtClean="0"/>
              <a:t>TIMI risk index </a:t>
            </a:r>
          </a:p>
          <a:p>
            <a:r>
              <a:rPr lang="en-US" dirty="0" smtClean="0"/>
              <a:t>GRACE risk model </a:t>
            </a:r>
          </a:p>
          <a:p>
            <a:r>
              <a:rPr lang="en-US" dirty="0" smtClean="0"/>
              <a:t>CHADS2 score </a:t>
            </a:r>
          </a:p>
          <a:p>
            <a:r>
              <a:rPr lang="en-US" dirty="0" smtClean="0"/>
              <a:t>ACTION registry score </a:t>
            </a:r>
          </a:p>
          <a:p>
            <a:r>
              <a:rPr lang="en-US" dirty="0" smtClean="0">
                <a:solidFill>
                  <a:srgbClr val="7030A0"/>
                </a:solidFill>
              </a:rPr>
              <a:t>Zwolle primary PCI index</a:t>
            </a:r>
          </a:p>
          <a:p>
            <a:r>
              <a:rPr lang="en-US" dirty="0" smtClean="0">
                <a:solidFill>
                  <a:srgbClr val="7030A0"/>
                </a:solidFill>
              </a:rPr>
              <a:t>CADILLAC risk score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200" dirty="0" smtClean="0">
                <a:latin typeface="+mn-lt"/>
              </a:rPr>
              <a:t>Relative Contraindications:</a:t>
            </a:r>
          </a:p>
          <a:p>
            <a:pPr lvl="2">
              <a:buFont typeface="Wingdings" pitchFamily="2" charset="2"/>
              <a:buChar char="v"/>
            </a:pPr>
            <a:r>
              <a:rPr lang="en-US" sz="2200" dirty="0" smtClean="0">
                <a:latin typeface="+mn-lt"/>
              </a:rPr>
              <a:t>Severe uncontrolled hypertension on presentation (SBP &gt; 180 or DBP &gt; 110)</a:t>
            </a:r>
          </a:p>
          <a:p>
            <a:pPr lvl="2">
              <a:buFont typeface="Wingdings" pitchFamily="2" charset="2"/>
              <a:buChar char="v"/>
            </a:pPr>
            <a:r>
              <a:rPr lang="en-US" sz="2200" dirty="0" smtClean="0">
                <a:latin typeface="+mn-lt"/>
              </a:rPr>
              <a:t>Prior ischemic stroke &gt;3 months</a:t>
            </a:r>
          </a:p>
          <a:p>
            <a:pPr lvl="2">
              <a:buFont typeface="Wingdings" pitchFamily="2" charset="2"/>
              <a:buChar char="v"/>
            </a:pPr>
            <a:r>
              <a:rPr lang="en-US" sz="2200" dirty="0" smtClean="0">
                <a:latin typeface="+mn-lt"/>
              </a:rPr>
              <a:t>Traumatic or prolonged (&gt; 10 </a:t>
            </a:r>
            <a:r>
              <a:rPr lang="en-US" sz="2200" dirty="0" err="1" smtClean="0">
                <a:latin typeface="+mn-lt"/>
              </a:rPr>
              <a:t>mt</a:t>
            </a:r>
            <a:r>
              <a:rPr lang="en-US" sz="2200" dirty="0" smtClean="0">
                <a:latin typeface="+mn-lt"/>
              </a:rPr>
              <a:t>.) CPR or major surgery (&lt; 3 weeks)</a:t>
            </a:r>
          </a:p>
          <a:p>
            <a:pPr lvl="2">
              <a:buFont typeface="Wingdings" pitchFamily="2" charset="2"/>
              <a:buChar char="v"/>
            </a:pPr>
            <a:r>
              <a:rPr lang="en-US" sz="2200" dirty="0" smtClean="0">
                <a:latin typeface="+mn-lt"/>
              </a:rPr>
              <a:t>Recent (&lt; 2 to 4 weeks) internal bleeding </a:t>
            </a:r>
          </a:p>
          <a:p>
            <a:pPr lvl="2">
              <a:buFont typeface="Wingdings" pitchFamily="2" charset="2"/>
              <a:buChar char="v"/>
            </a:pPr>
            <a:r>
              <a:rPr lang="en-US" sz="2200" dirty="0" err="1" smtClean="0">
                <a:latin typeface="+mn-lt"/>
              </a:rPr>
              <a:t>Noncompressible</a:t>
            </a:r>
            <a:r>
              <a:rPr lang="en-US" sz="2200" dirty="0" smtClean="0">
                <a:latin typeface="+mn-lt"/>
              </a:rPr>
              <a:t> vascular punctures </a:t>
            </a:r>
          </a:p>
          <a:p>
            <a:pPr lvl="2">
              <a:buFont typeface="Wingdings" pitchFamily="2" charset="2"/>
              <a:buChar char="v"/>
            </a:pPr>
            <a:r>
              <a:rPr lang="en-US" sz="2200" dirty="0" smtClean="0">
                <a:latin typeface="+mn-lt"/>
              </a:rPr>
              <a:t>Pregnancy,     Active peptic ulcer </a:t>
            </a:r>
          </a:p>
          <a:p>
            <a:pPr lvl="2">
              <a:buFont typeface="Wingdings" pitchFamily="2" charset="2"/>
              <a:buChar char="v"/>
            </a:pPr>
            <a:r>
              <a:rPr lang="en-US" sz="2200" dirty="0" smtClean="0">
                <a:latin typeface="+mn-lt"/>
              </a:rPr>
              <a:t>Current use of anticoagulants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 xmlns:p14="http://schemas.microsoft.com/office/powerpoint/2010/main" val="3955831870"/>
              </p:ext>
            </p:extLst>
          </p:nvPr>
        </p:nvGraphicFramePr>
        <p:xfrm>
          <a:off x="0" y="1447800"/>
          <a:ext cx="9144000" cy="5531824"/>
        </p:xfrm>
        <a:graphic>
          <a:graphicData uri="http://schemas.openxmlformats.org/drawingml/2006/table">
            <a:tbl>
              <a:tblPr firstRow="1" bandRow="1">
                <a:tableStyleId>{69C7853C-536D-4A76-A0AE-DD22124D55A5}</a:tableStyleId>
              </a:tblPr>
              <a:tblGrid>
                <a:gridCol w="2286000"/>
                <a:gridCol w="1905000"/>
                <a:gridCol w="1676400"/>
                <a:gridCol w="1828800"/>
                <a:gridCol w="1447800"/>
              </a:tblGrid>
              <a:tr h="486553">
                <a:tc>
                  <a:txBody>
                    <a:bodyPr/>
                    <a:lstStyle/>
                    <a:p>
                      <a:pPr algn="l"/>
                      <a:r>
                        <a:rPr lang="en-US" sz="1600" b="1" dirty="0" smtClean="0"/>
                        <a:t> PARAMETER</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STREPTOKINASE</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ALTEPLASE</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RETEPLASE</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TNK t-PA</a:t>
                      </a:r>
                      <a:endParaRPr lang="en-US" sz="1600" b="1" dirty="0">
                        <a:solidFill>
                          <a:schemeClr val="tx1"/>
                        </a:solidFill>
                        <a:latin typeface="Calibri" pitchFamily="34" charset="0"/>
                      </a:endParaRPr>
                    </a:p>
                  </a:txBody>
                  <a:tcPr marL="19050" marR="19050" marT="19050" marB="19050" anchor="ctr"/>
                </a:tc>
              </a:tr>
              <a:tr h="714034">
                <a:tc>
                  <a:txBody>
                    <a:bodyPr/>
                    <a:lstStyle/>
                    <a:p>
                      <a:pPr algn="l"/>
                      <a:r>
                        <a:rPr lang="en-US" sz="1600" b="1" dirty="0" smtClean="0"/>
                        <a:t> Dose</a:t>
                      </a:r>
                      <a:endParaRPr lang="en-US" sz="1600" b="1" dirty="0">
                        <a:solidFill>
                          <a:schemeClr val="tx1"/>
                        </a:solidFill>
                        <a:latin typeface="Calibri" pitchFamily="34" charset="0"/>
                      </a:endParaRPr>
                    </a:p>
                  </a:txBody>
                  <a:tcPr marL="19050" marR="19050" marT="19050" marB="19050" anchor="ctr"/>
                </a:tc>
                <a:tc>
                  <a:txBody>
                    <a:bodyPr/>
                    <a:lstStyle/>
                    <a:p>
                      <a:pPr algn="l"/>
                      <a:r>
                        <a:rPr lang="de-DE" sz="1600" b="1" dirty="0"/>
                        <a:t>1.5 MU in 30-60 min</a:t>
                      </a:r>
                      <a:endParaRPr lang="de-DE" sz="1600" b="1" dirty="0">
                        <a:solidFill>
                          <a:schemeClr val="tx1"/>
                        </a:solidFill>
                        <a:latin typeface="Calibri" pitchFamily="34" charset="0"/>
                      </a:endParaRPr>
                    </a:p>
                  </a:txBody>
                  <a:tcPr marL="19050" marR="19050" marT="19050" marB="19050" anchor="ctr"/>
                </a:tc>
                <a:tc>
                  <a:txBody>
                    <a:bodyPr/>
                    <a:lstStyle/>
                    <a:p>
                      <a:pPr algn="l"/>
                      <a:r>
                        <a:rPr lang="en-US" sz="1600" b="1" dirty="0"/>
                        <a:t>Up to 100 mg in 90 min (based on weight)</a:t>
                      </a:r>
                      <a:endParaRPr lang="en-US" sz="1600" b="1" dirty="0">
                        <a:solidFill>
                          <a:schemeClr val="tx1"/>
                        </a:solidFill>
                        <a:latin typeface="Calibri" pitchFamily="34" charset="0"/>
                      </a:endParaRPr>
                    </a:p>
                  </a:txBody>
                  <a:tcPr marL="19050" marR="19050" marT="19050" marB="19050" anchor="ctr"/>
                </a:tc>
                <a:tc>
                  <a:txBody>
                    <a:bodyPr/>
                    <a:lstStyle/>
                    <a:p>
                      <a:pPr algn="l"/>
                      <a:r>
                        <a:rPr lang="da-DK" sz="1600" b="1" dirty="0"/>
                        <a:t>10 U </a:t>
                      </a:r>
                      <a:r>
                        <a:rPr lang="da-DK" sz="1600" b="1" dirty="0" smtClean="0"/>
                        <a:t>+10</a:t>
                      </a:r>
                      <a:r>
                        <a:rPr lang="da-DK" sz="1600" b="1" baseline="0" dirty="0" smtClean="0"/>
                        <a:t> U</a:t>
                      </a:r>
                      <a:r>
                        <a:rPr lang="da-DK" sz="1600" b="1" dirty="0" smtClean="0"/>
                        <a:t> iv</a:t>
                      </a:r>
                      <a:r>
                        <a:rPr lang="da-DK" sz="1600" b="1" baseline="0" dirty="0" smtClean="0"/>
                        <a:t> boluses </a:t>
                      </a:r>
                      <a:r>
                        <a:rPr lang="da-DK" sz="1600" b="1" dirty="0" smtClean="0"/>
                        <a:t>(30</a:t>
                      </a:r>
                      <a:r>
                        <a:rPr lang="da-DK" sz="1600" b="1" dirty="0"/>
                        <a:t> min apart) each over 2 min</a:t>
                      </a:r>
                      <a:endParaRPr lang="da-DK" sz="1600" b="1" dirty="0">
                        <a:solidFill>
                          <a:schemeClr val="tx1"/>
                        </a:solidFill>
                        <a:latin typeface="Calibri" pitchFamily="34" charset="0"/>
                      </a:endParaRPr>
                    </a:p>
                  </a:txBody>
                  <a:tcPr marL="19050" marR="19050" marT="19050" marB="19050" anchor="ctr"/>
                </a:tc>
                <a:tc>
                  <a:txBody>
                    <a:bodyPr/>
                    <a:lstStyle/>
                    <a:p>
                      <a:pPr algn="l"/>
                      <a:r>
                        <a:rPr lang="en-US" sz="1600" b="1"/>
                        <a:t>30-50 mg based on weight</a:t>
                      </a:r>
                      <a:endParaRPr lang="en-US" sz="1600" b="1">
                        <a:solidFill>
                          <a:schemeClr val="tx1"/>
                        </a:solidFill>
                        <a:latin typeface="Calibri" pitchFamily="34" charset="0"/>
                      </a:endParaRPr>
                    </a:p>
                  </a:txBody>
                  <a:tcPr marL="19050" marR="19050" marT="19050" marB="19050" anchor="ctr"/>
                </a:tc>
              </a:tr>
              <a:tr h="486553">
                <a:tc>
                  <a:txBody>
                    <a:bodyPr/>
                    <a:lstStyle/>
                    <a:p>
                      <a:pPr algn="l"/>
                      <a:r>
                        <a:rPr lang="en-US" sz="1600" b="1" dirty="0" smtClean="0">
                          <a:solidFill>
                            <a:srgbClr val="FF0000"/>
                          </a:solidFill>
                        </a:rPr>
                        <a:t> Bolus </a:t>
                      </a:r>
                      <a:r>
                        <a:rPr lang="en-US" sz="1600" b="1" dirty="0">
                          <a:solidFill>
                            <a:srgbClr val="FF0000"/>
                          </a:solidFill>
                        </a:rPr>
                        <a:t>administration</a:t>
                      </a:r>
                      <a:endParaRPr lang="en-US" sz="1600" b="1" dirty="0">
                        <a:solidFill>
                          <a:srgbClr val="FF0000"/>
                        </a:solidFill>
                        <a:latin typeface="Calibri" pitchFamily="34" charset="0"/>
                      </a:endParaRPr>
                    </a:p>
                  </a:txBody>
                  <a:tcPr marL="19050" marR="19050" marT="19050" marB="19050" anchor="ctr"/>
                </a:tc>
                <a:tc>
                  <a:txBody>
                    <a:bodyPr/>
                    <a:lstStyle/>
                    <a:p>
                      <a:pPr algn="l"/>
                      <a:r>
                        <a:rPr lang="en-US" sz="1600" b="1" dirty="0">
                          <a:solidFill>
                            <a:schemeClr val="bg1"/>
                          </a:solidFill>
                        </a:rPr>
                        <a:t>No</a:t>
                      </a:r>
                      <a:endParaRPr lang="en-US" sz="1600" b="1" dirty="0">
                        <a:solidFill>
                          <a:schemeClr val="bg1"/>
                        </a:solidFill>
                        <a:latin typeface="Calibri" pitchFamily="34" charset="0"/>
                      </a:endParaRPr>
                    </a:p>
                  </a:txBody>
                  <a:tcPr marL="19050" marR="19050" marT="19050" marB="19050" anchor="ctr"/>
                </a:tc>
                <a:tc>
                  <a:txBody>
                    <a:bodyPr/>
                    <a:lstStyle/>
                    <a:p>
                      <a:pPr algn="l"/>
                      <a:r>
                        <a:rPr lang="en-US" sz="1600" b="1" dirty="0">
                          <a:solidFill>
                            <a:schemeClr val="bg1"/>
                          </a:solidFill>
                        </a:rPr>
                        <a:t>No</a:t>
                      </a:r>
                      <a:endParaRPr lang="en-US" sz="1600" b="1" dirty="0">
                        <a:solidFill>
                          <a:schemeClr val="bg1"/>
                        </a:solidFill>
                        <a:latin typeface="Calibri" pitchFamily="34" charset="0"/>
                      </a:endParaRPr>
                    </a:p>
                  </a:txBody>
                  <a:tcPr marL="19050" marR="19050" marT="19050" marB="19050" anchor="ctr"/>
                </a:tc>
                <a:tc>
                  <a:txBody>
                    <a:bodyPr/>
                    <a:lstStyle/>
                    <a:p>
                      <a:pPr algn="l"/>
                      <a:r>
                        <a:rPr lang="en-US" sz="1600" b="1">
                          <a:solidFill>
                            <a:srgbClr val="FF0000"/>
                          </a:solidFill>
                        </a:rPr>
                        <a:t>Yes</a:t>
                      </a:r>
                      <a:endParaRPr lang="en-US" sz="1600" b="1">
                        <a:solidFill>
                          <a:srgbClr val="FF0000"/>
                        </a:solidFill>
                        <a:latin typeface="Calibri" pitchFamily="34" charset="0"/>
                      </a:endParaRPr>
                    </a:p>
                  </a:txBody>
                  <a:tcPr marL="19050" marR="19050" marT="19050" marB="19050" anchor="ctr"/>
                </a:tc>
                <a:tc>
                  <a:txBody>
                    <a:bodyPr/>
                    <a:lstStyle/>
                    <a:p>
                      <a:pPr algn="l"/>
                      <a:r>
                        <a:rPr lang="en-US" sz="1600" b="1" dirty="0">
                          <a:solidFill>
                            <a:srgbClr val="FF0000"/>
                          </a:solidFill>
                        </a:rPr>
                        <a:t>Yes</a:t>
                      </a:r>
                      <a:endParaRPr lang="en-US" sz="1600" b="1" dirty="0">
                        <a:solidFill>
                          <a:srgbClr val="FF0000"/>
                        </a:solidFill>
                        <a:latin typeface="Calibri" pitchFamily="34" charset="0"/>
                      </a:endParaRPr>
                    </a:p>
                  </a:txBody>
                  <a:tcPr marL="19050" marR="19050" marT="19050" marB="19050" anchor="ctr"/>
                </a:tc>
              </a:tr>
              <a:tr h="430052">
                <a:tc>
                  <a:txBody>
                    <a:bodyPr/>
                    <a:lstStyle/>
                    <a:p>
                      <a:pPr algn="l"/>
                      <a:r>
                        <a:rPr lang="en-US" sz="1600" b="1" dirty="0" smtClean="0"/>
                        <a:t> Antigenic</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Yes</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No</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No</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No</a:t>
                      </a:r>
                      <a:endParaRPr lang="en-US" sz="1600" b="1" dirty="0">
                        <a:solidFill>
                          <a:schemeClr val="tx1"/>
                        </a:solidFill>
                        <a:latin typeface="Calibri" pitchFamily="34" charset="0"/>
                      </a:endParaRPr>
                    </a:p>
                  </a:txBody>
                  <a:tcPr marL="19050" marR="19050" marT="19050" marB="19050" anchor="ctr"/>
                </a:tc>
              </a:tr>
              <a:tr h="941513">
                <a:tc>
                  <a:txBody>
                    <a:bodyPr/>
                    <a:lstStyle/>
                    <a:p>
                      <a:pPr algn="l"/>
                      <a:r>
                        <a:rPr lang="en-US" sz="1600" b="1" dirty="0" smtClean="0"/>
                        <a:t>Allergic </a:t>
                      </a:r>
                      <a:r>
                        <a:rPr lang="en-US" sz="1600" b="1" dirty="0"/>
                        <a:t>reactions </a:t>
                      </a:r>
                      <a:r>
                        <a:rPr lang="en-US" sz="1600" b="1" dirty="0" smtClean="0"/>
                        <a:t>hypotension </a:t>
                      </a:r>
                      <a:r>
                        <a:rPr lang="en-US" sz="1600" b="1" dirty="0"/>
                        <a:t>most </a:t>
                      </a:r>
                      <a:r>
                        <a:rPr lang="en-US" sz="1600" b="1" dirty="0" smtClean="0"/>
                        <a:t>common</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Yes</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No</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No</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No</a:t>
                      </a:r>
                      <a:endParaRPr lang="en-US" sz="1600" b="1" dirty="0">
                        <a:solidFill>
                          <a:schemeClr val="tx1"/>
                        </a:solidFill>
                        <a:latin typeface="Calibri" pitchFamily="34" charset="0"/>
                      </a:endParaRPr>
                    </a:p>
                  </a:txBody>
                  <a:tcPr marL="19050" marR="19050" marT="19050" marB="19050" anchor="ctr"/>
                </a:tc>
              </a:tr>
              <a:tr h="714034">
                <a:tc>
                  <a:txBody>
                    <a:bodyPr/>
                    <a:lstStyle/>
                    <a:p>
                      <a:pPr algn="l"/>
                      <a:r>
                        <a:rPr lang="en-US" sz="1600" b="1" dirty="0" smtClean="0"/>
                        <a:t> Systemic </a:t>
                      </a:r>
                      <a:r>
                        <a:rPr lang="en-US" sz="1600" b="1" dirty="0"/>
                        <a:t>fibrinogen </a:t>
                      </a:r>
                      <a:r>
                        <a:rPr lang="en-US" sz="1600" b="1" dirty="0" smtClean="0"/>
                        <a:t>     depletion</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a:t>Marked</a:t>
                      </a:r>
                      <a:endParaRPr lang="en-US" sz="1600" b="1">
                        <a:solidFill>
                          <a:schemeClr val="tx1"/>
                        </a:solidFill>
                        <a:latin typeface="Calibri" pitchFamily="34" charset="0"/>
                      </a:endParaRPr>
                    </a:p>
                  </a:txBody>
                  <a:tcPr marL="19050" marR="19050" marT="19050" marB="19050" anchor="ctr"/>
                </a:tc>
                <a:tc>
                  <a:txBody>
                    <a:bodyPr/>
                    <a:lstStyle/>
                    <a:p>
                      <a:pPr algn="l"/>
                      <a:r>
                        <a:rPr lang="en-US" sz="1600" b="1" dirty="0"/>
                        <a:t>Mild</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a:t>Moderate</a:t>
                      </a:r>
                      <a:endParaRPr lang="en-US" sz="1600" b="1">
                        <a:solidFill>
                          <a:schemeClr val="tx1"/>
                        </a:solidFill>
                        <a:latin typeface="Calibri" pitchFamily="34" charset="0"/>
                      </a:endParaRPr>
                    </a:p>
                  </a:txBody>
                  <a:tcPr marL="19050" marR="19050" marT="19050" marB="19050" anchor="ctr"/>
                </a:tc>
                <a:tc>
                  <a:txBody>
                    <a:bodyPr/>
                    <a:lstStyle/>
                    <a:p>
                      <a:pPr algn="l"/>
                      <a:r>
                        <a:rPr lang="en-US" sz="1600" b="1"/>
                        <a:t>Minimal</a:t>
                      </a:r>
                      <a:endParaRPr lang="en-US" sz="1600" b="1">
                        <a:solidFill>
                          <a:schemeClr val="tx1"/>
                        </a:solidFill>
                        <a:latin typeface="Calibri" pitchFamily="34" charset="0"/>
                      </a:endParaRPr>
                    </a:p>
                  </a:txBody>
                  <a:tcPr marL="19050" marR="19050" marT="19050" marB="19050" anchor="ctr"/>
                </a:tc>
              </a:tr>
              <a:tr h="486553">
                <a:tc>
                  <a:txBody>
                    <a:bodyPr/>
                    <a:lstStyle/>
                    <a:p>
                      <a:pPr algn="l"/>
                      <a:r>
                        <a:rPr lang="en-US" sz="1600" b="1" dirty="0" smtClean="0">
                          <a:solidFill>
                            <a:srgbClr val="FF0000"/>
                          </a:solidFill>
                        </a:rPr>
                        <a:t> 90-min </a:t>
                      </a:r>
                      <a:r>
                        <a:rPr lang="en-US" sz="1600" b="1" dirty="0">
                          <a:solidFill>
                            <a:srgbClr val="FF0000"/>
                          </a:solidFill>
                        </a:rPr>
                        <a:t>patency rates (%)</a:t>
                      </a:r>
                      <a:endParaRPr lang="en-US" sz="1600" b="1" dirty="0">
                        <a:solidFill>
                          <a:srgbClr val="FF0000"/>
                        </a:solidFill>
                        <a:latin typeface="Calibri" pitchFamily="34" charset="0"/>
                      </a:endParaRPr>
                    </a:p>
                  </a:txBody>
                  <a:tcPr marL="19050" marR="19050" marT="19050" marB="19050" anchor="ctr"/>
                </a:tc>
                <a:tc>
                  <a:txBody>
                    <a:bodyPr/>
                    <a:lstStyle/>
                    <a:p>
                      <a:pPr algn="l"/>
                      <a:r>
                        <a:rPr lang="en-US" sz="1600" b="1" dirty="0" smtClean="0">
                          <a:solidFill>
                            <a:srgbClr val="FF0000"/>
                          </a:solidFill>
                        </a:rPr>
                        <a:t>≈60- 68</a:t>
                      </a:r>
                      <a:endParaRPr lang="en-US" sz="1600" b="1" dirty="0">
                        <a:solidFill>
                          <a:srgbClr val="FF0000"/>
                        </a:solidFill>
                        <a:latin typeface="Calibri" pitchFamily="34" charset="0"/>
                      </a:endParaRPr>
                    </a:p>
                  </a:txBody>
                  <a:tcPr marL="19050" marR="19050" marT="19050" marB="19050" anchor="ctr"/>
                </a:tc>
                <a:tc>
                  <a:txBody>
                    <a:bodyPr/>
                    <a:lstStyle/>
                    <a:p>
                      <a:pPr algn="l"/>
                      <a:r>
                        <a:rPr lang="en-US" sz="1600" b="1" dirty="0">
                          <a:solidFill>
                            <a:srgbClr val="FF0000"/>
                          </a:solidFill>
                        </a:rPr>
                        <a:t>≈</a:t>
                      </a:r>
                      <a:r>
                        <a:rPr lang="en-US" sz="1600" b="1" dirty="0" smtClean="0">
                          <a:solidFill>
                            <a:srgbClr val="FF0000"/>
                          </a:solidFill>
                        </a:rPr>
                        <a:t>75-84</a:t>
                      </a:r>
                      <a:endParaRPr lang="en-US" sz="1600" b="1" dirty="0">
                        <a:solidFill>
                          <a:srgbClr val="FF0000"/>
                        </a:solidFill>
                        <a:latin typeface="Calibri" pitchFamily="34" charset="0"/>
                      </a:endParaRPr>
                    </a:p>
                  </a:txBody>
                  <a:tcPr marL="19050" marR="19050" marT="19050" marB="19050" anchor="ctr"/>
                </a:tc>
                <a:tc>
                  <a:txBody>
                    <a:bodyPr/>
                    <a:lstStyle/>
                    <a:p>
                      <a:pPr algn="l"/>
                      <a:r>
                        <a:rPr lang="en-US" sz="1600" b="1" dirty="0" smtClean="0">
                          <a:solidFill>
                            <a:srgbClr val="FF0000"/>
                          </a:solidFill>
                        </a:rPr>
                        <a:t>≈84</a:t>
                      </a:r>
                      <a:endParaRPr lang="en-US" sz="1600" b="1" dirty="0">
                        <a:solidFill>
                          <a:srgbClr val="FF0000"/>
                        </a:solidFill>
                        <a:latin typeface="Calibri" pitchFamily="34" charset="0"/>
                      </a:endParaRPr>
                    </a:p>
                  </a:txBody>
                  <a:tcPr marL="19050" marR="19050" marT="19050" marB="19050" anchor="ctr"/>
                </a:tc>
                <a:tc>
                  <a:txBody>
                    <a:bodyPr/>
                    <a:lstStyle/>
                    <a:p>
                      <a:pPr algn="l"/>
                      <a:r>
                        <a:rPr lang="en-US" sz="1600" b="1" dirty="0" smtClean="0">
                          <a:solidFill>
                            <a:srgbClr val="FF0000"/>
                          </a:solidFill>
                        </a:rPr>
                        <a:t>≈85</a:t>
                      </a:r>
                      <a:endParaRPr lang="en-US" sz="1600" b="1" dirty="0">
                        <a:solidFill>
                          <a:srgbClr val="FF0000"/>
                        </a:solidFill>
                        <a:latin typeface="Calibri" pitchFamily="34" charset="0"/>
                      </a:endParaRPr>
                    </a:p>
                  </a:txBody>
                  <a:tcPr marL="19050" marR="19050" marT="19050" marB="19050" anchor="ctr"/>
                </a:tc>
              </a:tr>
              <a:tr h="486553">
                <a:tc>
                  <a:txBody>
                    <a:bodyPr/>
                    <a:lstStyle/>
                    <a:p>
                      <a:pPr algn="l"/>
                      <a:r>
                        <a:rPr lang="en-US" sz="1600" b="1" dirty="0" smtClean="0"/>
                        <a:t> TIMI </a:t>
                      </a:r>
                      <a:r>
                        <a:rPr lang="en-US" sz="1600" b="1" dirty="0"/>
                        <a:t>grade 3 flow (%)</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a:t>32</a:t>
                      </a:r>
                      <a:endParaRPr lang="en-US" sz="1600" b="1" dirty="0">
                        <a:solidFill>
                          <a:srgbClr val="FF0000"/>
                        </a:solidFill>
                        <a:latin typeface="Calibri" pitchFamily="34" charset="0"/>
                      </a:endParaRPr>
                    </a:p>
                  </a:txBody>
                  <a:tcPr marL="19050" marR="19050" marT="19050" marB="19050" anchor="ctr"/>
                </a:tc>
                <a:tc>
                  <a:txBody>
                    <a:bodyPr/>
                    <a:lstStyle/>
                    <a:p>
                      <a:pPr algn="l"/>
                      <a:r>
                        <a:rPr lang="en-US" sz="1600" b="1" dirty="0"/>
                        <a:t>54</a:t>
                      </a:r>
                      <a:endParaRPr lang="en-US" sz="1600" b="1" dirty="0">
                        <a:solidFill>
                          <a:srgbClr val="FF0000"/>
                        </a:solidFill>
                        <a:latin typeface="Calibri" pitchFamily="34" charset="0"/>
                      </a:endParaRPr>
                    </a:p>
                  </a:txBody>
                  <a:tcPr marL="19050" marR="19050" marT="19050" marB="19050" anchor="ctr"/>
                </a:tc>
                <a:tc>
                  <a:txBody>
                    <a:bodyPr/>
                    <a:lstStyle/>
                    <a:p>
                      <a:pPr algn="l"/>
                      <a:r>
                        <a:rPr lang="en-US" sz="1600" b="1" dirty="0"/>
                        <a:t>60</a:t>
                      </a:r>
                      <a:endParaRPr lang="en-US" sz="1600" b="1" dirty="0">
                        <a:solidFill>
                          <a:srgbClr val="FF0000"/>
                        </a:solidFill>
                        <a:latin typeface="Calibri" pitchFamily="34" charset="0"/>
                      </a:endParaRPr>
                    </a:p>
                  </a:txBody>
                  <a:tcPr marL="19050" marR="19050" marT="19050" marB="19050" anchor="ctr"/>
                </a:tc>
                <a:tc>
                  <a:txBody>
                    <a:bodyPr/>
                    <a:lstStyle/>
                    <a:p>
                      <a:pPr algn="l"/>
                      <a:r>
                        <a:rPr lang="en-US" sz="1600" b="1" dirty="0"/>
                        <a:t>63</a:t>
                      </a:r>
                      <a:endParaRPr lang="en-US" sz="1600" b="1" dirty="0">
                        <a:solidFill>
                          <a:srgbClr val="FF0000"/>
                        </a:solidFill>
                        <a:latin typeface="Calibri" pitchFamily="34" charset="0"/>
                      </a:endParaRPr>
                    </a:p>
                  </a:txBody>
                  <a:tcPr marL="19050" marR="19050" marT="19050" marB="19050" anchor="ctr"/>
                </a:tc>
              </a:tr>
              <a:tr h="486553">
                <a:tc>
                  <a:txBody>
                    <a:bodyPr/>
                    <a:lstStyle/>
                    <a:p>
                      <a:pPr algn="l"/>
                      <a:r>
                        <a:rPr lang="en-US" sz="1600" b="1" dirty="0" smtClean="0"/>
                        <a:t> Cost </a:t>
                      </a:r>
                      <a:r>
                        <a:rPr lang="en-US" sz="1600" b="1" dirty="0"/>
                        <a:t>per </a:t>
                      </a:r>
                      <a:r>
                        <a:rPr lang="en-US" sz="1600" b="1" dirty="0" smtClean="0"/>
                        <a:t>dose (Rs)</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b="1" dirty="0" smtClean="0"/>
                        <a:t>2500</a:t>
                      </a:r>
                      <a:endParaRPr lang="en-US" sz="1600" b="1" dirty="0">
                        <a:solidFill>
                          <a:schemeClr val="tx1"/>
                        </a:solidFill>
                        <a:latin typeface="Calibri" pitchFamily="34" charset="0"/>
                      </a:endParaRPr>
                    </a:p>
                  </a:txBody>
                  <a:tcPr marL="19050" marR="19050" marT="19050" marB="19050" anchor="ctr"/>
                </a:tc>
                <a:tc>
                  <a:txBody>
                    <a:bodyPr/>
                    <a:lstStyle/>
                    <a:p>
                      <a:pPr algn="l"/>
                      <a:r>
                        <a:rPr lang="en-US" sz="1600" dirty="0" smtClean="0"/>
                        <a:t>39375 (50mg)</a:t>
                      </a:r>
                      <a:endParaRPr lang="en-US" sz="1600" b="1" dirty="0">
                        <a:solidFill>
                          <a:schemeClr val="tx1"/>
                        </a:solidFill>
                        <a:latin typeface="Calibri" pitchFamily="34" charset="0"/>
                      </a:endParaRPr>
                    </a:p>
                  </a:txBody>
                  <a:tcPr marL="19050" marR="19050" marT="19050" marB="19050" anchor="ctr"/>
                </a:tc>
                <a:tc>
                  <a:txBody>
                    <a:bodyPr/>
                    <a:lstStyle/>
                    <a:p>
                      <a:pPr algn="l"/>
                      <a:endParaRPr lang="en-US" sz="1600" b="1" dirty="0">
                        <a:solidFill>
                          <a:schemeClr val="tx1"/>
                        </a:solidFill>
                        <a:latin typeface="Calibri" pitchFamily="34" charset="0"/>
                      </a:endParaRPr>
                    </a:p>
                  </a:txBody>
                  <a:tcPr marL="19050" marR="19050" marT="19050" marB="19050" anchor="ctr"/>
                </a:tc>
                <a:tc>
                  <a:txBody>
                    <a:bodyPr/>
                    <a:lstStyle/>
                    <a:p>
                      <a:pPr algn="l"/>
                      <a:endParaRPr lang="en-US" sz="1600" b="1" dirty="0">
                        <a:solidFill>
                          <a:schemeClr val="tx1"/>
                        </a:solidFill>
                        <a:latin typeface="Calibri" pitchFamily="34" charset="0"/>
                      </a:endParaRPr>
                    </a:p>
                  </a:txBody>
                  <a:tcPr marL="19050" marR="19050" marT="19050" marB="19050" anchor="ct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548036" y="1600200"/>
            <a:ext cx="8047927" cy="4525963"/>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0" y="1219200"/>
            <a:ext cx="9144000" cy="4906963"/>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990600" y="2498725"/>
            <a:ext cx="7239000" cy="132397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Adjunctive Anticoagulant Therapy With Fibrinolysis </a:t>
            </a:r>
          </a:p>
        </p:txBody>
      </p:sp>
      <p:sp>
        <p:nvSpPr>
          <p:cNvPr id="64515" name="Rectangle 3"/>
          <p:cNvSpPr>
            <a:spLocks noChangeArrowheads="1"/>
          </p:cNvSpPr>
          <p:nvPr/>
        </p:nvSpPr>
        <p:spPr bwMode="auto">
          <a:xfrm>
            <a:off x="0" y="381000"/>
            <a:ext cx="9144000" cy="1047750"/>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Reperfusion at a Non–PCI-Capable Hospital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z="2800" b="1" smtClean="0">
                <a:solidFill>
                  <a:schemeClr val="accent2"/>
                </a:solidFill>
                <a:ea typeface="ＭＳ Ｐゴシック" pitchFamily="1" charset="-128"/>
                <a:cs typeface="Arial Unicode MS" pitchFamily="1" charset="0"/>
              </a:rPr>
              <a:t>Adjunctive Anticoagulant Therapy With Fibrinolysis</a:t>
            </a:r>
            <a:endParaRPr lang="en-US" sz="2800" smtClean="0">
              <a:ea typeface="ＭＳ Ｐゴシック" pitchFamily="1" charset="-128"/>
              <a:cs typeface="Geneva" pitchFamily="1" charset="0"/>
            </a:endParaRPr>
          </a:p>
        </p:txBody>
      </p:sp>
      <p:sp>
        <p:nvSpPr>
          <p:cNvPr id="65539" name="TextBox 6"/>
          <p:cNvSpPr txBox="1">
            <a:spLocks noChangeArrowheads="1"/>
          </p:cNvSpPr>
          <p:nvPr/>
        </p:nvSpPr>
        <p:spPr bwMode="auto">
          <a:xfrm>
            <a:off x="1981200" y="1646238"/>
            <a:ext cx="6781800" cy="1077912"/>
          </a:xfrm>
          <a:prstGeom prst="rect">
            <a:avLst/>
          </a:prstGeom>
          <a:noFill/>
          <a:ln w="9525">
            <a:noFill/>
            <a:miter lim="800000"/>
            <a:headEnd/>
            <a:tailEnd/>
          </a:ln>
        </p:spPr>
        <p:txBody>
          <a:bodyPr>
            <a:spAutoFit/>
          </a:bodyPr>
          <a:lstStyle/>
          <a:p>
            <a:r>
              <a:rPr lang="en-US" sz="1600"/>
              <a:t>Patients with STEMI undergoing reperfusion with fibrinolytic therapy should receive anticoagulant therapy for a minimum of 48 hours, and preferably for the duration of the index hospitalization, up to 8 days or until revascularization if performed. Recommended regimens include:</a:t>
            </a:r>
          </a:p>
        </p:txBody>
      </p:sp>
      <p:sp>
        <p:nvSpPr>
          <p:cNvPr id="65540" name="TextBox 1"/>
          <p:cNvSpPr txBox="1">
            <a:spLocks noChangeArrowheads="1"/>
          </p:cNvSpPr>
          <p:nvPr/>
        </p:nvSpPr>
        <p:spPr bwMode="auto">
          <a:xfrm>
            <a:off x="1981200" y="2886075"/>
            <a:ext cx="6781800" cy="3108325"/>
          </a:xfrm>
          <a:prstGeom prst="rect">
            <a:avLst/>
          </a:prstGeom>
          <a:noFill/>
          <a:ln w="9525">
            <a:noFill/>
            <a:miter lim="800000"/>
            <a:headEnd/>
            <a:tailEnd/>
          </a:ln>
        </p:spPr>
        <p:txBody>
          <a:bodyPr>
            <a:spAutoFit/>
          </a:bodyPr>
          <a:lstStyle/>
          <a:p>
            <a:pPr marL="342900" indent="-342900">
              <a:spcAft>
                <a:spcPts val="600"/>
              </a:spcAft>
              <a:buFont typeface="Arial" charset="0"/>
              <a:buAutoNum type="alphaLcPeriod"/>
            </a:pPr>
            <a:r>
              <a:rPr lang="en-US" sz="1600"/>
              <a:t>UFH administered as a weight-adjusted intravenous bolus and infusion to obtain an activated partial thromboplastin time of 1.5 to 2.0 times control, for 48 hours or until revascularization;</a:t>
            </a:r>
          </a:p>
          <a:p>
            <a:pPr marL="342900" indent="-342900">
              <a:spcBef>
                <a:spcPts val="600"/>
              </a:spcBef>
              <a:spcAft>
                <a:spcPts val="600"/>
              </a:spcAft>
              <a:buFont typeface="Arial" charset="0"/>
              <a:buAutoNum type="alphaLcPeriod"/>
            </a:pPr>
            <a:r>
              <a:rPr lang="en-US" sz="1600"/>
              <a:t>Enoxaparin administered according to age, weight, and creatinine clearance, given as an intravenous bolus, followed in 15 minutes by subcutaneous injection for the duration of the index hospitalization, up to 8 days or until revascularization; or </a:t>
            </a:r>
          </a:p>
          <a:p>
            <a:pPr marL="342900" indent="-342900">
              <a:spcBef>
                <a:spcPts val="600"/>
              </a:spcBef>
              <a:buFont typeface="Arial" charset="0"/>
              <a:buAutoNum type="alphaLcPeriod"/>
            </a:pPr>
            <a:r>
              <a:rPr lang="en-US" sz="1600"/>
              <a:t>Fondaparinux administered with initial intravenous dose, followed in 24 hours by daily subcutaneous injections if the estimated creatinine clearance is greater than 30 mL/min, for the duration of the index hospitalization, up to 8 days or until revascularization. </a:t>
            </a:r>
          </a:p>
        </p:txBody>
      </p:sp>
      <p:grpSp>
        <p:nvGrpSpPr>
          <p:cNvPr id="65541" name="Group 2"/>
          <p:cNvGrpSpPr>
            <a:grpSpLocks/>
          </p:cNvGrpSpPr>
          <p:nvPr/>
        </p:nvGrpSpPr>
        <p:grpSpPr bwMode="auto">
          <a:xfrm>
            <a:off x="284163" y="1452563"/>
            <a:ext cx="1216025" cy="942975"/>
            <a:chOff x="1143000" y="1524000"/>
            <a:chExt cx="1216025" cy="942975"/>
          </a:xfrm>
        </p:grpSpPr>
        <p:grpSp>
          <p:nvGrpSpPr>
            <p:cNvPr id="65574" name="Group 95"/>
            <p:cNvGrpSpPr>
              <a:grpSpLocks/>
            </p:cNvGrpSpPr>
            <p:nvPr/>
          </p:nvGrpSpPr>
          <p:grpSpPr bwMode="auto">
            <a:xfrm>
              <a:off x="1143000" y="1524000"/>
              <a:ext cx="1216025" cy="942975"/>
              <a:chOff x="3986" y="942"/>
              <a:chExt cx="766" cy="594"/>
            </a:xfrm>
          </p:grpSpPr>
          <p:sp>
            <p:nvSpPr>
              <p:cNvPr id="65576"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77"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78"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79"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80"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65581"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65582"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65583"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65575"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grpSp>
        <p:nvGrpSpPr>
          <p:cNvPr id="65542" name="Group 2"/>
          <p:cNvGrpSpPr>
            <a:grpSpLocks/>
          </p:cNvGrpSpPr>
          <p:nvPr/>
        </p:nvGrpSpPr>
        <p:grpSpPr bwMode="auto">
          <a:xfrm>
            <a:off x="300038" y="3725863"/>
            <a:ext cx="1216025" cy="942975"/>
            <a:chOff x="1143000" y="1524000"/>
            <a:chExt cx="1216025" cy="942975"/>
          </a:xfrm>
        </p:grpSpPr>
        <p:grpSp>
          <p:nvGrpSpPr>
            <p:cNvPr id="65564" name="Group 95"/>
            <p:cNvGrpSpPr>
              <a:grpSpLocks/>
            </p:cNvGrpSpPr>
            <p:nvPr/>
          </p:nvGrpSpPr>
          <p:grpSpPr bwMode="auto">
            <a:xfrm>
              <a:off x="1143000" y="1524000"/>
              <a:ext cx="1216025" cy="942975"/>
              <a:chOff x="3986" y="942"/>
              <a:chExt cx="766" cy="594"/>
            </a:xfrm>
          </p:grpSpPr>
          <p:sp>
            <p:nvSpPr>
              <p:cNvPr id="65566"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67"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68"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69"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70"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65571"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65572"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65573"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65565"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grpSp>
        <p:nvGrpSpPr>
          <p:cNvPr id="65543" name="Group 95"/>
          <p:cNvGrpSpPr>
            <a:grpSpLocks/>
          </p:cNvGrpSpPr>
          <p:nvPr/>
        </p:nvGrpSpPr>
        <p:grpSpPr bwMode="auto">
          <a:xfrm>
            <a:off x="282575" y="2638425"/>
            <a:ext cx="1216025" cy="942975"/>
            <a:chOff x="3986" y="942"/>
            <a:chExt cx="766" cy="594"/>
          </a:xfrm>
        </p:grpSpPr>
        <p:sp>
          <p:nvSpPr>
            <p:cNvPr id="6555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5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57" name="Freeform 289"/>
            <p:cNvSpPr>
              <a:spLocks/>
            </p:cNvSpPr>
            <p:nvPr/>
          </p:nvSpPr>
          <p:spPr bwMode="auto">
            <a:xfrm>
              <a:off x="4032" y="1200"/>
              <a:ext cx="111" cy="246"/>
            </a:xfrm>
            <a:custGeom>
              <a:avLst/>
              <a:gdLst>
                <a:gd name="T0" fmla="*/ 3 w 136"/>
                <a:gd name="T1" fmla="*/ 31 h 270"/>
                <a:gd name="T2" fmla="*/ 2 w 136"/>
                <a:gd name="T3" fmla="*/ 38 h 270"/>
                <a:gd name="T4" fmla="*/ 2 w 136"/>
                <a:gd name="T5" fmla="*/ 42 h 270"/>
                <a:gd name="T6" fmla="*/ 2 w 136"/>
                <a:gd name="T7" fmla="*/ 46 h 270"/>
                <a:gd name="T8" fmla="*/ 2 w 136"/>
                <a:gd name="T9" fmla="*/ 46 h 270"/>
                <a:gd name="T10" fmla="*/ 2 w 136"/>
                <a:gd name="T11" fmla="*/ 46 h 270"/>
                <a:gd name="T12" fmla="*/ 2 w 136"/>
                <a:gd name="T13" fmla="*/ 45 h 270"/>
                <a:gd name="T14" fmla="*/ 2 w 136"/>
                <a:gd name="T15" fmla="*/ 42 h 270"/>
                <a:gd name="T16" fmla="*/ 2 w 136"/>
                <a:gd name="T17" fmla="*/ 40 h 270"/>
                <a:gd name="T18" fmla="*/ 2 w 136"/>
                <a:gd name="T19" fmla="*/ 36 h 270"/>
                <a:gd name="T20" fmla="*/ 2 w 136"/>
                <a:gd name="T21" fmla="*/ 32 h 270"/>
                <a:gd name="T22" fmla="*/ 1 w 136"/>
                <a:gd name="T23" fmla="*/ 26 h 270"/>
                <a:gd name="T24" fmla="*/ 0 w 136"/>
                <a:gd name="T25" fmla="*/ 20 h 270"/>
                <a:gd name="T26" fmla="*/ 2 w 136"/>
                <a:gd name="T27" fmla="*/ 13 h 270"/>
                <a:gd name="T28" fmla="*/ 2 w 136"/>
                <a:gd name="T29" fmla="*/ 7 h 270"/>
                <a:gd name="T30" fmla="*/ 2 w 136"/>
                <a:gd name="T31" fmla="*/ 5 h 270"/>
                <a:gd name="T32" fmla="*/ 2 w 136"/>
                <a:gd name="T33" fmla="*/ 4 h 270"/>
                <a:gd name="T34" fmla="*/ 2 w 136"/>
                <a:gd name="T35" fmla="*/ 0 h 270"/>
                <a:gd name="T36" fmla="*/ 2 w 136"/>
                <a:gd name="T37" fmla="*/ 3 h 270"/>
                <a:gd name="T38" fmla="*/ 2 w 136"/>
                <a:gd name="T39" fmla="*/ 5 h 270"/>
                <a:gd name="T40" fmla="*/ 2 w 136"/>
                <a:gd name="T41" fmla="*/ 5 h 270"/>
                <a:gd name="T42" fmla="*/ 2 w 136"/>
                <a:gd name="T43" fmla="*/ 8 h 270"/>
                <a:gd name="T44" fmla="*/ 3 w 136"/>
                <a:gd name="T45" fmla="*/ 13 h 270"/>
                <a:gd name="T46" fmla="*/ 2 w 136"/>
                <a:gd name="T47" fmla="*/ 15 h 270"/>
                <a:gd name="T48" fmla="*/ 2 w 136"/>
                <a:gd name="T49" fmla="*/ 14 h 270"/>
                <a:gd name="T50" fmla="*/ 2 w 136"/>
                <a:gd name="T51" fmla="*/ 12 h 270"/>
                <a:gd name="T52" fmla="*/ 2 w 136"/>
                <a:gd name="T53" fmla="*/ 11 h 270"/>
                <a:gd name="T54" fmla="*/ 2 w 136"/>
                <a:gd name="T55" fmla="*/ 11 h 270"/>
                <a:gd name="T56" fmla="*/ 2 w 136"/>
                <a:gd name="T57" fmla="*/ 12 h 270"/>
                <a:gd name="T58" fmla="*/ 2 w 136"/>
                <a:gd name="T59" fmla="*/ 13 h 270"/>
                <a:gd name="T60" fmla="*/ 2 w 136"/>
                <a:gd name="T61" fmla="*/ 15 h 270"/>
                <a:gd name="T62" fmla="*/ 2 w 136"/>
                <a:gd name="T63" fmla="*/ 19 h 270"/>
                <a:gd name="T64" fmla="*/ 2 w 136"/>
                <a:gd name="T65" fmla="*/ 23 h 270"/>
                <a:gd name="T66" fmla="*/ 2 w 136"/>
                <a:gd name="T67" fmla="*/ 28 h 270"/>
                <a:gd name="T68" fmla="*/ 2 w 136"/>
                <a:gd name="T69" fmla="*/ 32 h 270"/>
                <a:gd name="T70" fmla="*/ 2 w 136"/>
                <a:gd name="T71" fmla="*/ 34 h 270"/>
                <a:gd name="T72" fmla="*/ 2 w 136"/>
                <a:gd name="T73" fmla="*/ 35 h 270"/>
                <a:gd name="T74" fmla="*/ 2 w 136"/>
                <a:gd name="T75" fmla="*/ 35 h 270"/>
                <a:gd name="T76" fmla="*/ 2 w 136"/>
                <a:gd name="T77" fmla="*/ 35 h 270"/>
                <a:gd name="T78" fmla="*/ 2 w 136"/>
                <a:gd name="T79" fmla="*/ 35 h 270"/>
                <a:gd name="T80" fmla="*/ 2 w 136"/>
                <a:gd name="T81" fmla="*/ 34 h 270"/>
                <a:gd name="T82" fmla="*/ 2 w 136"/>
                <a:gd name="T83" fmla="*/ 29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65558"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59"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60"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65561"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65562"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65563"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grpSp>
        <p:nvGrpSpPr>
          <p:cNvPr id="65544" name="Group 3"/>
          <p:cNvGrpSpPr>
            <a:grpSpLocks/>
          </p:cNvGrpSpPr>
          <p:nvPr/>
        </p:nvGrpSpPr>
        <p:grpSpPr bwMode="auto">
          <a:xfrm>
            <a:off x="298450" y="4829175"/>
            <a:ext cx="1216025" cy="942975"/>
            <a:chOff x="3810000" y="1524000"/>
            <a:chExt cx="1216025" cy="942975"/>
          </a:xfrm>
        </p:grpSpPr>
        <p:grpSp>
          <p:nvGrpSpPr>
            <p:cNvPr id="65545" name="Group 95"/>
            <p:cNvGrpSpPr>
              <a:grpSpLocks/>
            </p:cNvGrpSpPr>
            <p:nvPr/>
          </p:nvGrpSpPr>
          <p:grpSpPr bwMode="auto">
            <a:xfrm>
              <a:off x="3810000" y="1524000"/>
              <a:ext cx="1216025" cy="942975"/>
              <a:chOff x="3986" y="942"/>
              <a:chExt cx="766" cy="594"/>
            </a:xfrm>
          </p:grpSpPr>
          <p:sp>
            <p:nvSpPr>
              <p:cNvPr id="6554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4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4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5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6555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6555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6555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6555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65546"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z="2400" b="1" smtClean="0">
                <a:solidFill>
                  <a:schemeClr val="accent2"/>
                </a:solidFill>
                <a:ea typeface="ＭＳ Ｐゴシック" pitchFamily="1" charset="-128"/>
                <a:cs typeface="Arial Unicode MS" pitchFamily="1" charset="0"/>
              </a:rPr>
              <a:t>Adjunctive Antithrombotic Therapy to Support Reperfusion With Fibrinolytic Therapy</a:t>
            </a:r>
            <a:endParaRPr lang="en-US" sz="2400" smtClean="0">
              <a:ea typeface="ＭＳ Ｐゴシック" pitchFamily="1" charset="-128"/>
              <a:cs typeface="Geneva" pitchFamily="1" charset="0"/>
            </a:endParaRPr>
          </a:p>
        </p:txBody>
      </p:sp>
      <p:pic>
        <p:nvPicPr>
          <p:cNvPr id="66563" name="Picture 2"/>
          <p:cNvPicPr>
            <a:picLocks noChangeAspect="1" noChangeArrowheads="1"/>
          </p:cNvPicPr>
          <p:nvPr/>
        </p:nvPicPr>
        <p:blipFill>
          <a:blip r:embed="rId3"/>
          <a:srcRect/>
          <a:stretch>
            <a:fillRect/>
          </a:stretch>
        </p:blipFill>
        <p:spPr bwMode="auto">
          <a:xfrm>
            <a:off x="381000" y="1447800"/>
            <a:ext cx="8235950" cy="375285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z="2400" b="1" smtClean="0">
                <a:solidFill>
                  <a:schemeClr val="accent2"/>
                </a:solidFill>
                <a:ea typeface="ＭＳ Ｐゴシック" pitchFamily="1" charset="-128"/>
                <a:cs typeface="Arial Unicode MS" pitchFamily="1" charset="0"/>
              </a:rPr>
              <a:t>Adjunctive Antithrombotic Therapy to Support Reperfusion With Fibrinolytic Therapy (cont.)</a:t>
            </a:r>
            <a:endParaRPr lang="en-US" sz="2400" smtClean="0">
              <a:ea typeface="ＭＳ Ｐゴシック" pitchFamily="1" charset="-128"/>
              <a:cs typeface="Geneva" pitchFamily="1" charset="0"/>
            </a:endParaRPr>
          </a:p>
        </p:txBody>
      </p:sp>
      <p:pic>
        <p:nvPicPr>
          <p:cNvPr id="67587" name="Picture 2"/>
          <p:cNvPicPr>
            <a:picLocks noChangeAspect="1" noChangeArrowheads="1"/>
          </p:cNvPicPr>
          <p:nvPr/>
        </p:nvPicPr>
        <p:blipFill>
          <a:blip r:embed="rId3"/>
          <a:srcRect/>
          <a:stretch>
            <a:fillRect/>
          </a:stretch>
        </p:blipFill>
        <p:spPr bwMode="auto">
          <a:xfrm>
            <a:off x="304800" y="1728788"/>
            <a:ext cx="8458200" cy="374650"/>
          </a:xfrm>
          <a:prstGeom prst="rect">
            <a:avLst/>
          </a:prstGeom>
          <a:noFill/>
          <a:ln w="9525">
            <a:noFill/>
            <a:miter lim="800000"/>
            <a:headEnd/>
            <a:tailEnd/>
          </a:ln>
        </p:spPr>
      </p:pic>
      <p:pic>
        <p:nvPicPr>
          <p:cNvPr id="67588" name="Picture 3"/>
          <p:cNvPicPr>
            <a:picLocks noChangeAspect="1" noChangeArrowheads="1"/>
          </p:cNvPicPr>
          <p:nvPr/>
        </p:nvPicPr>
        <p:blipFill>
          <a:blip r:embed="rId4"/>
          <a:srcRect/>
          <a:stretch>
            <a:fillRect/>
          </a:stretch>
        </p:blipFill>
        <p:spPr bwMode="auto">
          <a:xfrm>
            <a:off x="609600" y="2209800"/>
            <a:ext cx="8153400" cy="34036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b="1" dirty="0" smtClean="0">
                <a:solidFill>
                  <a:schemeClr val="accent2"/>
                </a:solidFill>
                <a:ea typeface="ＭＳ Ｐゴシック" panose="020B0600070205080204" pitchFamily="34" charset="-128"/>
                <a:cs typeface="Geneva" pitchFamily="1" charset="0"/>
              </a:rPr>
              <a:t>Duration of DAPT in Patients With STEMI Treated With </a:t>
            </a:r>
            <a:r>
              <a:rPr lang="en-US" altLang="en-US" sz="3600" b="1" dirty="0" err="1" smtClean="0">
                <a:solidFill>
                  <a:schemeClr val="accent2"/>
                </a:solidFill>
                <a:ea typeface="ＭＳ Ｐゴシック" panose="020B0600070205080204" pitchFamily="34" charset="-128"/>
                <a:cs typeface="Geneva" pitchFamily="1" charset="0"/>
              </a:rPr>
              <a:t>Fibrinolytic</a:t>
            </a:r>
            <a:r>
              <a:rPr lang="en-US" altLang="en-US" sz="3600" b="1" dirty="0" smtClean="0">
                <a:solidFill>
                  <a:schemeClr val="accent2"/>
                </a:solidFill>
                <a:ea typeface="ＭＳ Ｐゴシック" panose="020B0600070205080204" pitchFamily="34" charset="-128"/>
                <a:cs typeface="Geneva" pitchFamily="1" charset="0"/>
              </a:rPr>
              <a:t> Therapy (2016)</a:t>
            </a:r>
            <a:endParaRPr lang="en-US" sz="3600"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nvGraphicFramePr>
        <p:xfrm>
          <a:off x="533400" y="1550988"/>
          <a:ext cx="8305800" cy="4697412"/>
        </p:xfrm>
        <a:graphic>
          <a:graphicData uri="http://schemas.openxmlformats.org/drawingml/2006/table">
            <a:tbl>
              <a:tblPr firstRow="1" firstCol="1" bandRow="1"/>
              <a:tblGrid>
                <a:gridCol w="952357"/>
                <a:gridCol w="936744"/>
                <a:gridCol w="6416699"/>
              </a:tblGrid>
              <a:tr h="361339">
                <a:tc>
                  <a:txBody>
                    <a:bodyPr/>
                    <a:lstStyle/>
                    <a:p>
                      <a:pPr marL="0" marR="0" indent="0" algn="ctr">
                        <a:lnSpc>
                          <a:spcPct val="100000"/>
                        </a:lnSpc>
                        <a:spcBef>
                          <a:spcPts val="0"/>
                        </a:spcBef>
                        <a:spcAft>
                          <a:spcPts val="0"/>
                        </a:spcAft>
                      </a:pPr>
                      <a:r>
                        <a:rPr lang="en-US" sz="2000" b="1" dirty="0">
                          <a:effectLst/>
                          <a:latin typeface="+mn-lt"/>
                          <a:ea typeface="Times New Roman"/>
                        </a:rPr>
                        <a:t>COR</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n-US" sz="2000" b="1" dirty="0">
                          <a:effectLst/>
                          <a:latin typeface="+mn-lt"/>
                          <a:ea typeface="Times New Roman"/>
                        </a:rPr>
                        <a:t>LOE</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n-US" sz="2000" b="1" dirty="0">
                          <a:effectLst/>
                          <a:latin typeface="+mn-lt"/>
                          <a:ea typeface="Times New Roman"/>
                        </a:rPr>
                        <a:t>Recommendations</a:t>
                      </a:r>
                      <a:endParaRPr lang="en-US" sz="2000" b="1"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0147">
                <a:tc rowSpan="2">
                  <a:txBody>
                    <a:bodyPr/>
                    <a:lstStyle/>
                    <a:p>
                      <a:pPr marL="0" marR="0" indent="0" algn="ctr">
                        <a:lnSpc>
                          <a:spcPct val="100000"/>
                        </a:lnSpc>
                        <a:spcBef>
                          <a:spcPts val="0"/>
                        </a:spcBef>
                        <a:spcAft>
                          <a:spcPts val="0"/>
                        </a:spcAft>
                      </a:pPr>
                      <a:r>
                        <a:rPr lang="en-US" sz="2000" b="0" dirty="0">
                          <a:effectLst/>
                          <a:latin typeface="+mn-lt"/>
                          <a:ea typeface="Times New Roman"/>
                        </a:rPr>
                        <a:t>I</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A</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rowSpan="2">
                  <a:txBody>
                    <a:bodyPr/>
                    <a:lstStyle/>
                    <a:p>
                      <a:pPr marL="0" marR="0" indent="0">
                        <a:lnSpc>
                          <a:spcPct val="100000"/>
                        </a:lnSpc>
                        <a:spcBef>
                          <a:spcPts val="0"/>
                        </a:spcBef>
                        <a:spcAft>
                          <a:spcPts val="0"/>
                        </a:spcAft>
                      </a:pPr>
                      <a:r>
                        <a:rPr lang="en-US" sz="2000" b="0" dirty="0">
                          <a:effectLst/>
                          <a:latin typeface="+mn-lt"/>
                          <a:ea typeface="Times New Roman"/>
                        </a:rPr>
                        <a:t>In patients with STEMI treated with DAPT in conjunction with fibrinolytic therapy, </a:t>
                      </a:r>
                      <a:r>
                        <a:rPr lang="en-US" sz="2000" b="0" dirty="0">
                          <a:effectLst/>
                          <a:latin typeface="+mn-lt"/>
                          <a:ea typeface="Calibri"/>
                        </a:rPr>
                        <a:t>P2Y</a:t>
                      </a:r>
                      <a:r>
                        <a:rPr lang="en-US" sz="2000" b="0" baseline="-25000" dirty="0">
                          <a:effectLst/>
                          <a:latin typeface="+mn-lt"/>
                          <a:ea typeface="Calibri"/>
                        </a:rPr>
                        <a:t>12</a:t>
                      </a:r>
                      <a:r>
                        <a:rPr lang="en-US" sz="2000" b="0" dirty="0">
                          <a:effectLst/>
                          <a:latin typeface="+mn-lt"/>
                          <a:ea typeface="Calibri"/>
                        </a:rPr>
                        <a:t> inhibitor therapy (clopidogrel) </a:t>
                      </a:r>
                      <a:r>
                        <a:rPr lang="en-US" sz="2000" b="0" dirty="0">
                          <a:effectLst/>
                          <a:latin typeface="+mn-lt"/>
                          <a:ea typeface="Times New Roman"/>
                        </a:rPr>
                        <a:t>should be continued for a minimum of 14 days (</a:t>
                      </a:r>
                      <a:r>
                        <a:rPr lang="en-US" sz="2000" b="0" i="1" dirty="0">
                          <a:effectLst/>
                          <a:latin typeface="+mn-lt"/>
                          <a:ea typeface="Times New Roman"/>
                        </a:rPr>
                        <a:t>Level of Evidence: A</a:t>
                      </a:r>
                      <a:r>
                        <a:rPr lang="en-US" sz="2000" b="0" dirty="0" smtClean="0">
                          <a:effectLst/>
                          <a:latin typeface="+mn-lt"/>
                          <a:ea typeface="Times New Roman"/>
                        </a:rPr>
                        <a:t>) </a:t>
                      </a:r>
                      <a:r>
                        <a:rPr lang="en-US" sz="2000" b="0" dirty="0">
                          <a:effectLst/>
                          <a:latin typeface="+mn-lt"/>
                          <a:ea typeface="Times New Roman"/>
                        </a:rPr>
                        <a:t>and ideally at least 12 months (</a:t>
                      </a:r>
                      <a:r>
                        <a:rPr lang="en-US" sz="2000" b="0" i="1" dirty="0">
                          <a:effectLst/>
                          <a:latin typeface="+mn-lt"/>
                          <a:ea typeface="Times New Roman"/>
                        </a:rPr>
                        <a:t>Level of Evidence: C-EO</a:t>
                      </a:r>
                      <a:r>
                        <a:rPr lang="en-US" sz="2000" b="0" dirty="0">
                          <a:effectLst/>
                          <a:latin typeface="+mn-lt"/>
                          <a:ea typeface="Times New Roman"/>
                        </a:rPr>
                        <a:t>).</a:t>
                      </a:r>
                      <a:r>
                        <a:rPr lang="en-US" sz="2000" b="0" i="1" dirty="0">
                          <a:effectLst/>
                          <a:latin typeface="+mn-lt"/>
                          <a:ea typeface="Times New Roman"/>
                        </a:rPr>
                        <a:t>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550">
                <a:tc vMerge="1">
                  <a:txBody>
                    <a:bodyPr/>
                    <a:lstStyle/>
                    <a:p>
                      <a:endParaRPr lang="en-US"/>
                    </a:p>
                  </a:txBody>
                  <a:tcPr/>
                </a:tc>
                <a:tc>
                  <a:txBody>
                    <a:bodyPr/>
                    <a:lstStyle/>
                    <a:p>
                      <a:pPr marL="0" marR="0" indent="0" algn="ctr">
                        <a:lnSpc>
                          <a:spcPct val="100000"/>
                        </a:lnSpc>
                        <a:spcBef>
                          <a:spcPts val="0"/>
                        </a:spcBef>
                        <a:spcAft>
                          <a:spcPts val="0"/>
                        </a:spcAft>
                      </a:pPr>
                      <a:r>
                        <a:rPr lang="en-US" sz="2000" b="0" dirty="0">
                          <a:effectLst/>
                          <a:latin typeface="+mn-lt"/>
                          <a:ea typeface="Times New Roman"/>
                        </a:rPr>
                        <a:t>C-EO</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vMerge="1">
                  <a:txBody>
                    <a:bodyPr/>
                    <a:lstStyle/>
                    <a:p>
                      <a:endParaRPr lang="en-US"/>
                    </a:p>
                  </a:txBody>
                  <a:tcPr/>
                </a:tc>
              </a:tr>
              <a:tr h="722679">
                <a:tc>
                  <a:txBody>
                    <a:bodyPr/>
                    <a:lstStyle/>
                    <a:p>
                      <a:pPr marL="0" marR="0" indent="0" algn="ctr">
                        <a:lnSpc>
                          <a:spcPct val="100000"/>
                        </a:lnSpc>
                        <a:spcBef>
                          <a:spcPts val="0"/>
                        </a:spcBef>
                        <a:spcAft>
                          <a:spcPts val="0"/>
                        </a:spcAft>
                      </a:pPr>
                      <a:r>
                        <a:rPr lang="en-US" sz="2000" b="0" dirty="0">
                          <a:effectLst/>
                          <a:latin typeface="+mn-lt"/>
                          <a:ea typeface="Times New Roman"/>
                        </a:rPr>
                        <a:t>I</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B-NR</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indent="0">
                        <a:lnSpc>
                          <a:spcPct val="100000"/>
                        </a:lnSpc>
                        <a:spcBef>
                          <a:spcPts val="0"/>
                        </a:spcBef>
                        <a:spcAft>
                          <a:spcPts val="0"/>
                        </a:spcAft>
                      </a:pPr>
                      <a:r>
                        <a:rPr lang="en-US" sz="2000" b="0" dirty="0">
                          <a:effectLst/>
                          <a:latin typeface="+mn-lt"/>
                          <a:ea typeface="Calibri"/>
                        </a:rPr>
                        <a:t>In patients treated with DAPT, a daily aspirin dose of 81 mg (range, 75 mg to 100 mg) is </a:t>
                      </a:r>
                      <a:r>
                        <a:rPr lang="en-US" sz="2000" b="0" dirty="0" smtClean="0">
                          <a:effectLst/>
                          <a:latin typeface="+mn-lt"/>
                          <a:ea typeface="Calibri"/>
                        </a:rPr>
                        <a:t>recommended</a:t>
                      </a:r>
                      <a:r>
                        <a:rPr lang="en-US" sz="2000" b="0" dirty="0" smtClean="0">
                          <a:effectLst/>
                          <a:latin typeface="+mn-lt"/>
                          <a:ea typeface="Times New Roman"/>
                        </a:rPr>
                        <a:t>.</a:t>
                      </a:r>
                      <a:r>
                        <a:rPr lang="en-US" sz="2000" b="0" dirty="0" smtClean="0">
                          <a:effectLst/>
                          <a:latin typeface="+mn-lt"/>
                          <a:ea typeface="Calibri"/>
                        </a:rPr>
                        <a:t>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6697">
                <a:tc>
                  <a:txBody>
                    <a:bodyPr/>
                    <a:lstStyle/>
                    <a:p>
                      <a:pPr marL="0" marR="0" indent="0" algn="ctr">
                        <a:lnSpc>
                          <a:spcPct val="100000"/>
                        </a:lnSpc>
                        <a:spcBef>
                          <a:spcPts val="0"/>
                        </a:spcBef>
                        <a:spcAft>
                          <a:spcPts val="0"/>
                        </a:spcAft>
                      </a:pPr>
                      <a:r>
                        <a:rPr lang="en-US" sz="2000" b="0" dirty="0">
                          <a:effectLst/>
                          <a:latin typeface="+mn-lt"/>
                          <a:ea typeface="Times New Roman"/>
                        </a:rPr>
                        <a:t>IIb</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indent="0" algn="ctr">
                        <a:lnSpc>
                          <a:spcPct val="100000"/>
                        </a:lnSpc>
                        <a:spcBef>
                          <a:spcPts val="0"/>
                        </a:spcBef>
                        <a:spcAft>
                          <a:spcPts val="0"/>
                        </a:spcAft>
                      </a:pPr>
                      <a:r>
                        <a:rPr lang="en-US" sz="2000" b="0" dirty="0">
                          <a:effectLst/>
                          <a:latin typeface="+mn-lt"/>
                          <a:ea typeface="Times New Roman"/>
                        </a:rPr>
                        <a:t>A </a:t>
                      </a:r>
                      <a:r>
                        <a:rPr lang="en-US" sz="2000" b="0" baseline="30000" dirty="0">
                          <a:effectLst/>
                          <a:latin typeface="+mn-lt"/>
                          <a:ea typeface="Times New Roman"/>
                        </a:rPr>
                        <a:t>SR</a:t>
                      </a:r>
                      <a:endParaRPr lang="en-US" sz="2000" b="0" dirty="0">
                        <a:effectLst/>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indent="0">
                        <a:lnSpc>
                          <a:spcPct val="100000"/>
                        </a:lnSpc>
                        <a:spcBef>
                          <a:spcPts val="0"/>
                        </a:spcBef>
                        <a:spcAft>
                          <a:spcPts val="0"/>
                        </a:spcAft>
                      </a:pPr>
                      <a:r>
                        <a:rPr lang="en-US" sz="2000" b="0" dirty="0">
                          <a:effectLst/>
                          <a:latin typeface="+mn-lt"/>
                          <a:ea typeface="Calibri"/>
                        </a:rPr>
                        <a:t>In patients with STEMI treated with fibrinolytic therapy who have tolerated DAPT without bleeding complication and who are not at high bleeding risk (e.g., prior bleeding on DAPT, coagulopathy, oral anticoagulant use), continuation of DAPT for longer than 12 months may be </a:t>
                      </a:r>
                      <a:r>
                        <a:rPr lang="en-US" sz="2000" b="0" dirty="0" smtClean="0">
                          <a:effectLst/>
                          <a:latin typeface="+mn-lt"/>
                          <a:ea typeface="Calibri"/>
                        </a:rPr>
                        <a:t>reasonable. </a:t>
                      </a:r>
                      <a:endParaRPr lang="en-US" sz="2000" b="0" dirty="0">
                        <a:effectLst/>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990600" y="2498725"/>
            <a:ext cx="7239000" cy="31702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Transfer of Patients With STEMI to a PCI-Capable Hospital for Coronary Angiography After Fibrinolytic Therapy</a:t>
            </a:r>
          </a:p>
        </p:txBody>
      </p:sp>
      <p:sp>
        <p:nvSpPr>
          <p:cNvPr id="69635" name="Rectangle 3"/>
          <p:cNvSpPr>
            <a:spLocks noChangeArrowheads="1"/>
          </p:cNvSpPr>
          <p:nvPr/>
        </p:nvSpPr>
        <p:spPr bwMode="auto">
          <a:xfrm>
            <a:off x="0" y="381000"/>
            <a:ext cx="9144000" cy="1047750"/>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Reperfusion at a Non–PCI-Capable Hospital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b="1" dirty="0" smtClean="0">
                <a:solidFill>
                  <a:srgbClr val="C00000"/>
                </a:solidFill>
              </a:rPr>
              <a:t/>
            </a:r>
            <a:br>
              <a:rPr lang="en-US" b="1" dirty="0" smtClean="0">
                <a:solidFill>
                  <a:srgbClr val="C00000"/>
                </a:solidFill>
              </a:rPr>
            </a:br>
            <a:r>
              <a:rPr lang="en-US" b="1" dirty="0" smtClean="0">
                <a:solidFill>
                  <a:srgbClr val="C00000"/>
                </a:solidFill>
              </a:rPr>
              <a:t>TIMI risk score </a:t>
            </a:r>
            <a:br>
              <a:rPr lang="en-US" b="1" dirty="0" smtClean="0">
                <a:solidFill>
                  <a:srgbClr val="C00000"/>
                </a:solidFill>
              </a:rPr>
            </a:br>
            <a:endParaRPr lang="en-US" b="1" dirty="0" smtClean="0">
              <a:solidFill>
                <a:srgbClr val="C00000"/>
              </a:solidFill>
            </a:endParaRPr>
          </a:p>
        </p:txBody>
      </p:sp>
      <p:sp>
        <p:nvSpPr>
          <p:cNvPr id="3" name="Content Placeholder 2"/>
          <p:cNvSpPr>
            <a:spLocks noGrp="1"/>
          </p:cNvSpPr>
          <p:nvPr>
            <p:ph idx="1"/>
          </p:nvPr>
        </p:nvSpPr>
        <p:spPr>
          <a:xfrm>
            <a:off x="457200" y="1143000"/>
            <a:ext cx="8229600" cy="4983163"/>
          </a:xfrm>
        </p:spPr>
        <p:txBody>
          <a:bodyPr rtlCol="0">
            <a:noAutofit/>
          </a:bodyPr>
          <a:lstStyle/>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TIMI risk score - is an arithmetic sum of eight independent predictors of mortality :</a:t>
            </a:r>
          </a:p>
          <a:p>
            <a:pPr marL="457200" indent="-457200" algn="just" fontAlgn="auto">
              <a:lnSpc>
                <a:spcPct val="150000"/>
              </a:lnSpc>
              <a:spcAft>
                <a:spcPts val="0"/>
              </a:spcAft>
              <a:buFont typeface="+mj-lt"/>
              <a:buAutoNum type="arabicPeriod"/>
              <a:defRPr/>
            </a:pPr>
            <a:r>
              <a:rPr lang="en-US" sz="2000" dirty="0" smtClean="0">
                <a:latin typeface="Times New Roman" pitchFamily="18" charset="0"/>
                <a:cs typeface="Times New Roman" pitchFamily="18" charset="0"/>
              </a:rPr>
              <a:t>Age ≥75 years – 3 points</a:t>
            </a:r>
          </a:p>
          <a:p>
            <a:pPr marL="457200" indent="-457200" algn="just" fontAlgn="auto">
              <a:lnSpc>
                <a:spcPct val="150000"/>
              </a:lnSpc>
              <a:spcAft>
                <a:spcPts val="0"/>
              </a:spcAft>
              <a:buFont typeface="+mj-lt"/>
              <a:buAutoNum type="arabicPeriod"/>
              <a:defRPr/>
            </a:pPr>
            <a:r>
              <a:rPr lang="en-US" sz="2000" dirty="0" smtClean="0">
                <a:latin typeface="Times New Roman" pitchFamily="18" charset="0"/>
                <a:cs typeface="Times New Roman" pitchFamily="18" charset="0"/>
              </a:rPr>
              <a:t>Age 65 to 74 years – 2 points</a:t>
            </a:r>
          </a:p>
          <a:p>
            <a:pPr marL="457200" indent="-457200" algn="just" fontAlgn="auto">
              <a:lnSpc>
                <a:spcPct val="150000"/>
              </a:lnSpc>
              <a:spcAft>
                <a:spcPts val="0"/>
              </a:spcAft>
              <a:buFont typeface="+mj-lt"/>
              <a:buAutoNum type="arabicPeriod"/>
              <a:defRPr/>
            </a:pPr>
            <a:r>
              <a:rPr lang="en-US" sz="2000" dirty="0" smtClean="0">
                <a:latin typeface="Times New Roman" pitchFamily="18" charset="0"/>
                <a:cs typeface="Times New Roman" pitchFamily="18" charset="0"/>
              </a:rPr>
              <a:t>History of diabetes, hypertension, or angina – 1 point</a:t>
            </a:r>
          </a:p>
          <a:p>
            <a:pPr marL="457200" indent="-457200" algn="just" fontAlgn="auto">
              <a:lnSpc>
                <a:spcPct val="150000"/>
              </a:lnSpc>
              <a:spcAft>
                <a:spcPts val="0"/>
              </a:spcAft>
              <a:buFont typeface="+mj-lt"/>
              <a:buAutoNum type="arabicPeriod"/>
              <a:defRPr/>
            </a:pPr>
            <a:r>
              <a:rPr lang="en-US" sz="2000" dirty="0" smtClean="0">
                <a:latin typeface="Times New Roman" pitchFamily="18" charset="0"/>
                <a:cs typeface="Times New Roman" pitchFamily="18" charset="0"/>
              </a:rPr>
              <a:t>Systolic blood pressure &lt;100 mmHg – 3 points</a:t>
            </a:r>
          </a:p>
          <a:p>
            <a:pPr marL="457200" indent="-457200" algn="just" fontAlgn="auto">
              <a:lnSpc>
                <a:spcPct val="150000"/>
              </a:lnSpc>
              <a:spcAft>
                <a:spcPts val="0"/>
              </a:spcAft>
              <a:buFont typeface="+mj-lt"/>
              <a:buAutoNum type="arabicPeriod"/>
              <a:defRPr/>
            </a:pPr>
            <a:r>
              <a:rPr lang="en-US" sz="2000" dirty="0" smtClean="0">
                <a:latin typeface="Times New Roman" pitchFamily="18" charset="0"/>
                <a:cs typeface="Times New Roman" pitchFamily="18" charset="0"/>
              </a:rPr>
              <a:t>Heart rate &gt;100/min – 2 points</a:t>
            </a:r>
          </a:p>
          <a:p>
            <a:pPr marL="457200" indent="-457200" algn="just" fontAlgn="auto">
              <a:lnSpc>
                <a:spcPct val="150000"/>
              </a:lnSpc>
              <a:spcAft>
                <a:spcPts val="0"/>
              </a:spcAft>
              <a:buFont typeface="+mj-lt"/>
              <a:buAutoNum type="arabicPeriod"/>
              <a:defRPr/>
            </a:pPr>
            <a:r>
              <a:rPr lang="en-US" sz="2000" dirty="0" err="1" smtClean="0">
                <a:latin typeface="Times New Roman" pitchFamily="18" charset="0"/>
                <a:cs typeface="Times New Roman" pitchFamily="18" charset="0"/>
              </a:rPr>
              <a:t>Killip</a:t>
            </a:r>
            <a:r>
              <a:rPr lang="en-US" sz="2000" dirty="0" smtClean="0">
                <a:latin typeface="Times New Roman" pitchFamily="18" charset="0"/>
                <a:cs typeface="Times New Roman" pitchFamily="18" charset="0"/>
              </a:rPr>
              <a:t> class II to IV  and – 2 points</a:t>
            </a:r>
          </a:p>
          <a:p>
            <a:pPr marL="457200" indent="-457200" algn="just" fontAlgn="auto">
              <a:lnSpc>
                <a:spcPct val="150000"/>
              </a:lnSpc>
              <a:spcAft>
                <a:spcPts val="0"/>
              </a:spcAft>
              <a:buFont typeface="+mj-lt"/>
              <a:buAutoNum type="arabicPeriod"/>
              <a:defRPr/>
            </a:pPr>
            <a:r>
              <a:rPr lang="en-US" sz="2000" dirty="0" smtClean="0">
                <a:latin typeface="Times New Roman" pitchFamily="18" charset="0"/>
                <a:cs typeface="Times New Roman" pitchFamily="18" charset="0"/>
              </a:rPr>
              <a:t>Weight &lt;67 kg – 1 point</a:t>
            </a:r>
          </a:p>
          <a:p>
            <a:pPr marL="457200" indent="-457200" algn="just" fontAlgn="auto">
              <a:lnSpc>
                <a:spcPct val="150000"/>
              </a:lnSpc>
              <a:spcAft>
                <a:spcPts val="0"/>
              </a:spcAft>
              <a:buFont typeface="+mj-lt"/>
              <a:buAutoNum type="arabicPeriod"/>
              <a:defRPr/>
            </a:pPr>
            <a:r>
              <a:rPr lang="en-US" sz="2000" dirty="0" smtClean="0">
                <a:latin typeface="Times New Roman" pitchFamily="18" charset="0"/>
                <a:cs typeface="Times New Roman" pitchFamily="18" charset="0"/>
              </a:rPr>
              <a:t>Anterior ST elevation or left bundle branch block – 1 point</a:t>
            </a:r>
          </a:p>
          <a:p>
            <a:pPr algn="just" fontAlgn="auto">
              <a:lnSpc>
                <a:spcPct val="150000"/>
              </a:lnSpc>
              <a:spcAft>
                <a:spcPts val="0"/>
              </a:spcAft>
              <a:buFont typeface="Arial" pitchFamily="34" charset="0"/>
              <a:buChar char="•"/>
              <a:defRPr/>
            </a:pPr>
            <a:r>
              <a:rPr lang="en-US" sz="2000" dirty="0" smtClean="0">
                <a:latin typeface="Times New Roman" pitchFamily="18" charset="0"/>
                <a:cs typeface="Times New Roman" pitchFamily="18" charset="0"/>
              </a:rPr>
              <a:t>Time to reperfusion therapy &gt;4 hours – 1 point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rtlCol="0">
            <a:normAutofit fontScale="90000"/>
          </a:bodyPr>
          <a:lstStyle/>
          <a:p>
            <a:pPr fontAlgn="auto">
              <a:spcAft>
                <a:spcPts val="0"/>
              </a:spcAft>
              <a:defRPr/>
            </a:pPr>
            <a:r>
              <a:rPr lang="en-US" sz="2800" b="1" smtClean="0">
                <a:solidFill>
                  <a:schemeClr val="accent2"/>
                </a:solidFill>
                <a:ea typeface="ＭＳ Ｐゴシック" pitchFamily="1" charset="-128"/>
                <a:cs typeface="Arial Unicode MS" pitchFamily="1" charset="0"/>
              </a:rPr>
              <a:t>Transfer of Patients With STEMI to a PCI-Capable Hospital for Coronary Angiography After Fibrinolytic Therapy</a:t>
            </a:r>
            <a:endParaRPr lang="en-US" sz="2800" smtClean="0">
              <a:ea typeface="ＭＳ Ｐゴシック" pitchFamily="1" charset="-128"/>
              <a:cs typeface="Geneva" pitchFamily="1" charset="0"/>
            </a:endParaRPr>
          </a:p>
        </p:txBody>
      </p:sp>
      <p:sp>
        <p:nvSpPr>
          <p:cNvPr id="70659" name="TextBox 6"/>
          <p:cNvSpPr txBox="1">
            <a:spLocks noChangeArrowheads="1"/>
          </p:cNvSpPr>
          <p:nvPr/>
        </p:nvSpPr>
        <p:spPr bwMode="auto">
          <a:xfrm>
            <a:off x="1981200" y="2274888"/>
            <a:ext cx="6781800" cy="1200150"/>
          </a:xfrm>
          <a:prstGeom prst="rect">
            <a:avLst/>
          </a:prstGeom>
          <a:noFill/>
          <a:ln w="9525">
            <a:noFill/>
            <a:miter lim="800000"/>
            <a:headEnd/>
            <a:tailEnd/>
          </a:ln>
        </p:spPr>
        <p:txBody>
          <a:bodyPr>
            <a:spAutoFit/>
          </a:bodyPr>
          <a:lstStyle/>
          <a:p>
            <a:r>
              <a:rPr lang="en-US"/>
              <a:t>Immediate transfer to a PCI-capable hospital for coronary angiography is recommended for suitable patients with STEMI who develop cardiogenic shock or acute severe HF, irrespective of the time delay from MI onset. </a:t>
            </a:r>
          </a:p>
        </p:txBody>
      </p:sp>
      <p:sp>
        <p:nvSpPr>
          <p:cNvPr id="70660" name="TextBox 1"/>
          <p:cNvSpPr txBox="1">
            <a:spLocks noChangeArrowheads="1"/>
          </p:cNvSpPr>
          <p:nvPr/>
        </p:nvSpPr>
        <p:spPr bwMode="auto">
          <a:xfrm>
            <a:off x="1981200" y="3581400"/>
            <a:ext cx="6781800" cy="1200150"/>
          </a:xfrm>
          <a:prstGeom prst="rect">
            <a:avLst/>
          </a:prstGeom>
          <a:noFill/>
          <a:ln w="9525">
            <a:noFill/>
            <a:miter lim="800000"/>
            <a:headEnd/>
            <a:tailEnd/>
          </a:ln>
        </p:spPr>
        <p:txBody>
          <a:bodyPr>
            <a:spAutoFit/>
          </a:bodyPr>
          <a:lstStyle/>
          <a:p>
            <a:pPr>
              <a:spcAft>
                <a:spcPts val="600"/>
              </a:spcAft>
            </a:pPr>
            <a:r>
              <a:rPr lang="en-US"/>
              <a:t>Urgent transfer to a PCI-capable hospital for coronary angiography is reasonable for patients with STEMI who demonstrate evidence of failed reperfusion or reocclusion after fibrinolytic therapy.</a:t>
            </a:r>
          </a:p>
        </p:txBody>
      </p:sp>
      <p:grpSp>
        <p:nvGrpSpPr>
          <p:cNvPr id="70661" name="Group 3"/>
          <p:cNvGrpSpPr>
            <a:grpSpLocks/>
          </p:cNvGrpSpPr>
          <p:nvPr/>
        </p:nvGrpSpPr>
        <p:grpSpPr bwMode="auto">
          <a:xfrm>
            <a:off x="252413" y="2082800"/>
            <a:ext cx="1216025" cy="942975"/>
            <a:chOff x="3810000" y="1524000"/>
            <a:chExt cx="1216025" cy="942975"/>
          </a:xfrm>
        </p:grpSpPr>
        <p:grpSp>
          <p:nvGrpSpPr>
            <p:cNvPr id="70673" name="Group 95"/>
            <p:cNvGrpSpPr>
              <a:grpSpLocks/>
            </p:cNvGrpSpPr>
            <p:nvPr/>
          </p:nvGrpSpPr>
          <p:grpSpPr bwMode="auto">
            <a:xfrm>
              <a:off x="3810000" y="1524000"/>
              <a:ext cx="1216025" cy="942975"/>
              <a:chOff x="3986" y="942"/>
              <a:chExt cx="766" cy="594"/>
            </a:xfrm>
          </p:grpSpPr>
          <p:sp>
            <p:nvSpPr>
              <p:cNvPr id="7067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067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067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067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067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7068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7068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7068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70674"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70662" name="Group 8"/>
          <p:cNvGrpSpPr>
            <a:grpSpLocks/>
          </p:cNvGrpSpPr>
          <p:nvPr/>
        </p:nvGrpSpPr>
        <p:grpSpPr bwMode="auto">
          <a:xfrm>
            <a:off x="280988" y="3436938"/>
            <a:ext cx="1216025" cy="942975"/>
            <a:chOff x="3810000" y="2667000"/>
            <a:chExt cx="1216025" cy="942975"/>
          </a:xfrm>
        </p:grpSpPr>
        <p:grpSp>
          <p:nvGrpSpPr>
            <p:cNvPr id="70663" name="Group 95"/>
            <p:cNvGrpSpPr>
              <a:grpSpLocks/>
            </p:cNvGrpSpPr>
            <p:nvPr/>
          </p:nvGrpSpPr>
          <p:grpSpPr bwMode="auto">
            <a:xfrm>
              <a:off x="3810000" y="2667000"/>
              <a:ext cx="1216025" cy="942975"/>
              <a:chOff x="3986" y="942"/>
              <a:chExt cx="766" cy="594"/>
            </a:xfrm>
          </p:grpSpPr>
          <p:sp>
            <p:nvSpPr>
              <p:cNvPr id="70665"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0666"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0667"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0668"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0669"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70670"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70671"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70672"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70664"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rtlCol="0">
            <a:normAutofit fontScale="90000"/>
          </a:bodyPr>
          <a:lstStyle/>
          <a:p>
            <a:pPr fontAlgn="auto">
              <a:spcAft>
                <a:spcPts val="0"/>
              </a:spcAft>
              <a:defRPr/>
            </a:pPr>
            <a:r>
              <a:rPr lang="en-US" sz="2800" b="1" smtClean="0">
                <a:solidFill>
                  <a:schemeClr val="accent2"/>
                </a:solidFill>
                <a:ea typeface="ＭＳ Ｐゴシック" pitchFamily="1" charset="-128"/>
                <a:cs typeface="Arial Unicode MS" pitchFamily="1" charset="0"/>
              </a:rPr>
              <a:t>Transfer of Patients With STEMI to a PCI-Capable Hospital for Coronary Angiography After Fibrinolytic Therapy</a:t>
            </a:r>
            <a:endParaRPr lang="en-US" sz="2800" smtClean="0">
              <a:ea typeface="ＭＳ Ｐゴシック" pitchFamily="1" charset="-128"/>
              <a:cs typeface="Geneva" pitchFamily="1" charset="0"/>
            </a:endParaRPr>
          </a:p>
        </p:txBody>
      </p:sp>
      <p:sp>
        <p:nvSpPr>
          <p:cNvPr id="71683" name="TextBox 2"/>
          <p:cNvSpPr txBox="1">
            <a:spLocks noChangeArrowheads="1"/>
          </p:cNvSpPr>
          <p:nvPr/>
        </p:nvSpPr>
        <p:spPr bwMode="auto">
          <a:xfrm>
            <a:off x="1905000" y="2359025"/>
            <a:ext cx="7010400" cy="2032000"/>
          </a:xfrm>
          <a:prstGeom prst="rect">
            <a:avLst/>
          </a:prstGeom>
          <a:noFill/>
          <a:ln w="9525">
            <a:noFill/>
            <a:miter lim="800000"/>
            <a:headEnd/>
            <a:tailEnd/>
          </a:ln>
        </p:spPr>
        <p:txBody>
          <a:bodyPr>
            <a:spAutoFit/>
          </a:bodyPr>
          <a:lstStyle/>
          <a:p>
            <a:r>
              <a:rPr lang="en-US"/>
              <a:t>Transfer to a PCI-capable hospital for coronary angiography is reasonable for patients with STEMI who have received fibrinolytic therapy even when hemodynamically stable* and with clinical evidence of successful reperfusion. Angiography can be performed as soon as logistically feasible at the receiving hospital, and ideally within 24 hours, but should not be performed within the first 2 to 3 hours after administration of fibrinolytic therapy. </a:t>
            </a:r>
          </a:p>
        </p:txBody>
      </p:sp>
      <p:grpSp>
        <p:nvGrpSpPr>
          <p:cNvPr id="71684" name="Group 8"/>
          <p:cNvGrpSpPr>
            <a:grpSpLocks/>
          </p:cNvGrpSpPr>
          <p:nvPr/>
        </p:nvGrpSpPr>
        <p:grpSpPr bwMode="auto">
          <a:xfrm>
            <a:off x="304800" y="2195513"/>
            <a:ext cx="1216025" cy="942975"/>
            <a:chOff x="3810000" y="2667000"/>
            <a:chExt cx="1216025" cy="942975"/>
          </a:xfrm>
        </p:grpSpPr>
        <p:grpSp>
          <p:nvGrpSpPr>
            <p:cNvPr id="71686" name="Group 95"/>
            <p:cNvGrpSpPr>
              <a:grpSpLocks/>
            </p:cNvGrpSpPr>
            <p:nvPr/>
          </p:nvGrpSpPr>
          <p:grpSpPr bwMode="auto">
            <a:xfrm>
              <a:off x="3810000" y="2667000"/>
              <a:ext cx="1216025" cy="942975"/>
              <a:chOff x="3986" y="942"/>
              <a:chExt cx="766" cy="594"/>
            </a:xfrm>
          </p:grpSpPr>
          <p:sp>
            <p:nvSpPr>
              <p:cNvPr id="71688"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1689"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169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169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7169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7169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7169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7169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71687"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71685" name="TextBox 14"/>
          <p:cNvSpPr txBox="1">
            <a:spLocks noChangeArrowheads="1"/>
          </p:cNvSpPr>
          <p:nvPr/>
        </p:nvSpPr>
        <p:spPr bwMode="auto">
          <a:xfrm>
            <a:off x="846138" y="4648200"/>
            <a:ext cx="8093075" cy="738188"/>
          </a:xfrm>
          <a:prstGeom prst="rect">
            <a:avLst/>
          </a:prstGeom>
          <a:noFill/>
          <a:ln w="9525">
            <a:noFill/>
            <a:miter lim="800000"/>
            <a:headEnd/>
            <a:tailEnd/>
          </a:ln>
        </p:spPr>
        <p:txBody>
          <a:bodyPr>
            <a:spAutoFit/>
          </a:bodyPr>
          <a:lstStyle/>
          <a:p>
            <a:r>
              <a:rPr lang="en-US" sz="1400"/>
              <a:t>*Although individual circumstances will vary, clinical stability is defined by the absence of low output, hypotension, persistent tachycardia, apparent shock, high-grade ventricular or symptomatic supraventricular tachyarrhythmias, and spontaneous recurrent ischemia.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990600" y="2498725"/>
            <a:ext cx="7239000" cy="31702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Coronary Angiography in Patients Who Initially Were Managed With Fibrinolytic Therapy or Who Did Not Receive Reperfusion </a:t>
            </a:r>
          </a:p>
        </p:txBody>
      </p:sp>
      <p:sp>
        <p:nvSpPr>
          <p:cNvPr id="74755"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Delayed Invasive Management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rtlCol="0">
            <a:normAutofit fontScale="90000"/>
          </a:bodyPr>
          <a:lstStyle/>
          <a:p>
            <a:pPr fontAlgn="auto">
              <a:spcAft>
                <a:spcPts val="0"/>
              </a:spcAft>
              <a:defRPr/>
            </a:pPr>
            <a:r>
              <a:rPr lang="en-US" sz="2400" b="1" smtClean="0">
                <a:solidFill>
                  <a:schemeClr val="accent2"/>
                </a:solidFill>
                <a:ea typeface="ＭＳ Ｐゴシック" pitchFamily="1" charset="-128"/>
                <a:cs typeface="Arial Unicode MS" pitchFamily="1" charset="0"/>
              </a:rPr>
              <a:t>Indications for Coronary Angiography in Patients</a:t>
            </a:r>
            <a:br>
              <a:rPr lang="en-US" sz="2400" b="1" smtClean="0">
                <a:solidFill>
                  <a:schemeClr val="accent2"/>
                </a:solidFill>
                <a:ea typeface="ＭＳ Ｐゴシック" pitchFamily="1" charset="-128"/>
                <a:cs typeface="Arial Unicode MS" pitchFamily="1" charset="0"/>
              </a:rPr>
            </a:br>
            <a:r>
              <a:rPr lang="en-US" sz="2400" b="1" smtClean="0">
                <a:solidFill>
                  <a:schemeClr val="accent2"/>
                </a:solidFill>
                <a:ea typeface="ＭＳ Ｐゴシック" pitchFamily="1" charset="-128"/>
                <a:cs typeface="Arial Unicode MS" pitchFamily="1" charset="0"/>
              </a:rPr>
              <a:t>Who Were Managed With Fibrinolytic Therapy or Who Did Not Receive Reperfusion Therapy</a:t>
            </a:r>
            <a:endParaRPr lang="en-US" sz="2400" smtClean="0">
              <a:ea typeface="ＭＳ Ｐゴシック" pitchFamily="1" charset="-128"/>
              <a:cs typeface="Geneva" pitchFamily="1" charset="0"/>
            </a:endParaRPr>
          </a:p>
        </p:txBody>
      </p:sp>
      <p:pic>
        <p:nvPicPr>
          <p:cNvPr id="77827" name="Picture 2"/>
          <p:cNvPicPr>
            <a:picLocks noChangeAspect="1" noChangeArrowheads="1"/>
          </p:cNvPicPr>
          <p:nvPr/>
        </p:nvPicPr>
        <p:blipFill>
          <a:blip r:embed="rId3"/>
          <a:srcRect/>
          <a:stretch>
            <a:fillRect/>
          </a:stretch>
        </p:blipFill>
        <p:spPr bwMode="auto">
          <a:xfrm>
            <a:off x="1143000" y="1524000"/>
            <a:ext cx="6934200" cy="4114800"/>
          </a:xfrm>
          <a:prstGeom prst="rect">
            <a:avLst/>
          </a:prstGeom>
          <a:noFill/>
          <a:ln w="9525">
            <a:noFill/>
            <a:miter lim="800000"/>
            <a:headEnd/>
            <a:tailEnd/>
          </a:ln>
        </p:spPr>
      </p:pic>
      <p:sp>
        <p:nvSpPr>
          <p:cNvPr id="77828" name="TextBox 1"/>
          <p:cNvSpPr txBox="1">
            <a:spLocks noChangeArrowheads="1"/>
          </p:cNvSpPr>
          <p:nvPr/>
        </p:nvSpPr>
        <p:spPr bwMode="auto">
          <a:xfrm>
            <a:off x="1201738" y="5153025"/>
            <a:ext cx="6858000" cy="1600438"/>
          </a:xfrm>
          <a:prstGeom prst="rect">
            <a:avLst/>
          </a:prstGeom>
          <a:noFill/>
          <a:ln w="9525">
            <a:noFill/>
            <a:miter lim="800000"/>
            <a:headEnd/>
            <a:tailEnd/>
          </a:ln>
        </p:spPr>
        <p:txBody>
          <a:bodyPr>
            <a:spAutoFit/>
          </a:bodyPr>
          <a:lstStyle/>
          <a:p>
            <a:endParaRPr lang="en-US" sz="1400" dirty="0" smtClean="0"/>
          </a:p>
          <a:p>
            <a:endParaRPr lang="en-US" sz="1400" dirty="0" smtClean="0"/>
          </a:p>
          <a:p>
            <a:endParaRPr lang="en-US" sz="1400" dirty="0" smtClean="0"/>
          </a:p>
          <a:p>
            <a:r>
              <a:rPr lang="en-US" sz="1400" dirty="0" smtClean="0"/>
              <a:t>*Although individual circumstances will vary, clinical stability is defined by the absence of low output, hypotension, persistent tachycardia, apparent shock, high-grade ventricular or symptomatic </a:t>
            </a:r>
            <a:r>
              <a:rPr lang="en-US" sz="1400" dirty="0" err="1" smtClean="0"/>
              <a:t>supraventricular</a:t>
            </a:r>
            <a:r>
              <a:rPr lang="en-US" sz="1400" dirty="0" smtClean="0"/>
              <a:t> </a:t>
            </a:r>
            <a:r>
              <a:rPr lang="en-US" sz="1400" dirty="0" err="1" smtClean="0"/>
              <a:t>tachyarrhythmias</a:t>
            </a:r>
            <a:r>
              <a:rPr lang="en-US" sz="1400" dirty="0" smtClean="0"/>
              <a:t>, and spontaneous recurrent ischemia.</a:t>
            </a:r>
            <a:endParaRPr lang="en-US" sz="1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992188" y="1905000"/>
            <a:ext cx="7239000" cy="31702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PCI of an Infarct Artery in Patients Who Initially Were Managed With Fibrinolysis or Who Did Not Receive Reperfusion Therapy</a:t>
            </a:r>
          </a:p>
        </p:txBody>
      </p:sp>
      <p:sp>
        <p:nvSpPr>
          <p:cNvPr id="78851"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Delayed Invasive Management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rtlCol="0">
            <a:normAutofit fontScale="90000"/>
          </a:bodyPr>
          <a:lstStyle/>
          <a:p>
            <a:pPr fontAlgn="auto">
              <a:spcAft>
                <a:spcPts val="0"/>
              </a:spcAft>
              <a:defRPr/>
            </a:pPr>
            <a:r>
              <a:rPr lang="en-US" sz="2400" b="1" smtClean="0">
                <a:solidFill>
                  <a:schemeClr val="accent2"/>
                </a:solidFill>
                <a:ea typeface="ＭＳ Ｐゴシック" pitchFamily="1" charset="-128"/>
                <a:cs typeface="Arial Unicode MS" pitchFamily="1" charset="0"/>
              </a:rPr>
              <a:t>Indications for PCI of an Infarct Artery in Patients Who Were Managed With Fibrinolytic Therapy or Who Did Not Receive Reperfusion Therapy</a:t>
            </a:r>
            <a:endParaRPr lang="en-US" sz="2400" smtClean="0">
              <a:ea typeface="ＭＳ Ｐゴシック" pitchFamily="1" charset="-128"/>
              <a:cs typeface="Geneva" pitchFamily="1" charset="0"/>
            </a:endParaRPr>
          </a:p>
        </p:txBody>
      </p:sp>
      <p:pic>
        <p:nvPicPr>
          <p:cNvPr id="83971" name="Picture 2"/>
          <p:cNvPicPr>
            <a:picLocks noChangeAspect="1" noChangeArrowheads="1"/>
          </p:cNvPicPr>
          <p:nvPr/>
        </p:nvPicPr>
        <p:blipFill>
          <a:blip r:embed="rId3"/>
          <a:srcRect/>
          <a:stretch>
            <a:fillRect/>
          </a:stretch>
        </p:blipFill>
        <p:spPr bwMode="auto">
          <a:xfrm>
            <a:off x="0" y="1600200"/>
            <a:ext cx="9144000" cy="3810000"/>
          </a:xfrm>
          <a:prstGeom prst="rect">
            <a:avLst/>
          </a:prstGeom>
          <a:noFill/>
          <a:ln w="9525">
            <a:noFill/>
            <a:miter lim="800000"/>
            <a:headEnd/>
            <a:tailEnd/>
          </a:ln>
        </p:spPr>
      </p:pic>
      <p:sp>
        <p:nvSpPr>
          <p:cNvPr id="83972" name="TextBox 1"/>
          <p:cNvSpPr txBox="1">
            <a:spLocks noChangeArrowheads="1"/>
          </p:cNvSpPr>
          <p:nvPr/>
        </p:nvSpPr>
        <p:spPr bwMode="auto">
          <a:xfrm>
            <a:off x="342900" y="4313238"/>
            <a:ext cx="8458200" cy="2246769"/>
          </a:xfrm>
          <a:prstGeom prst="rect">
            <a:avLst/>
          </a:prstGeom>
          <a:noFill/>
          <a:ln w="9525">
            <a:noFill/>
            <a:miter lim="800000"/>
            <a:headEnd/>
            <a:tailEnd/>
          </a:ln>
        </p:spPr>
        <p:txBody>
          <a:bodyPr>
            <a:spAutoFit/>
          </a:bodyPr>
          <a:lstStyle/>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r>
              <a:rPr lang="en-US" sz="1400" dirty="0" smtClean="0"/>
              <a:t>*</a:t>
            </a:r>
            <a:r>
              <a:rPr lang="en-US" sz="1400" dirty="0"/>
              <a:t>Although individual circumstances will vary, clinical stability is defined by the absence of low output, hypotension, persistent tachycardia, apparent shock, high-grade ventricular or symptomatic </a:t>
            </a:r>
            <a:r>
              <a:rPr lang="en-US" sz="1400" dirty="0" err="1"/>
              <a:t>supraventricular</a:t>
            </a:r>
            <a:r>
              <a:rPr lang="en-US" sz="1400" dirty="0"/>
              <a:t> </a:t>
            </a:r>
            <a:r>
              <a:rPr lang="en-US" sz="1400" dirty="0" err="1"/>
              <a:t>tachyarrhythmias</a:t>
            </a:r>
            <a:r>
              <a:rPr lang="en-US" sz="1400" dirty="0"/>
              <a:t>, and spontaneous recurrent ischemia.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990600" y="2498725"/>
            <a:ext cx="7239000" cy="19383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Adjunctive Antithrombotic Therapy to Support Delayed PCI After Fibrinolytic Therapy</a:t>
            </a:r>
          </a:p>
        </p:txBody>
      </p:sp>
      <p:sp>
        <p:nvSpPr>
          <p:cNvPr id="87043"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Delayed Invasive Management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990600" y="2498725"/>
            <a:ext cx="7239000" cy="132397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Antiplatelet Therapy to Support PCI After Fibrinolytic Therapy</a:t>
            </a:r>
          </a:p>
        </p:txBody>
      </p:sp>
      <p:sp>
        <p:nvSpPr>
          <p:cNvPr id="88067"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Delayed Invasive Management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PCI After Fibrinolytic Therapy</a:t>
            </a:r>
            <a:endParaRPr lang="en-US" sz="3600" smtClean="0">
              <a:ea typeface="ＭＳ Ｐゴシック" pitchFamily="1" charset="-128"/>
              <a:cs typeface="Geneva" pitchFamily="1" charset="0"/>
            </a:endParaRPr>
          </a:p>
        </p:txBody>
      </p:sp>
      <p:sp>
        <p:nvSpPr>
          <p:cNvPr id="89091" name="TextBox 3"/>
          <p:cNvSpPr txBox="1">
            <a:spLocks noChangeArrowheads="1"/>
          </p:cNvSpPr>
          <p:nvPr/>
        </p:nvSpPr>
        <p:spPr bwMode="auto">
          <a:xfrm>
            <a:off x="2038350" y="1797050"/>
            <a:ext cx="6781800" cy="369888"/>
          </a:xfrm>
          <a:prstGeom prst="rect">
            <a:avLst/>
          </a:prstGeom>
          <a:noFill/>
          <a:ln w="9525">
            <a:noFill/>
            <a:miter lim="800000"/>
            <a:headEnd/>
            <a:tailEnd/>
          </a:ln>
        </p:spPr>
        <p:txBody>
          <a:bodyPr>
            <a:spAutoFit/>
          </a:bodyPr>
          <a:lstStyle/>
          <a:p>
            <a:r>
              <a:rPr lang="en-US"/>
              <a:t>After PCI, aspirin should be continued indefinitely. </a:t>
            </a:r>
          </a:p>
        </p:txBody>
      </p:sp>
      <p:sp>
        <p:nvSpPr>
          <p:cNvPr id="89092" name="TextBox 1"/>
          <p:cNvSpPr txBox="1">
            <a:spLocks noChangeArrowheads="1"/>
          </p:cNvSpPr>
          <p:nvPr/>
        </p:nvSpPr>
        <p:spPr bwMode="auto">
          <a:xfrm>
            <a:off x="2057400" y="4289425"/>
            <a:ext cx="6838950" cy="1200150"/>
          </a:xfrm>
          <a:prstGeom prst="rect">
            <a:avLst/>
          </a:prstGeom>
          <a:noFill/>
          <a:ln w="9525">
            <a:noFill/>
            <a:miter lim="800000"/>
            <a:headEnd/>
            <a:tailEnd/>
          </a:ln>
        </p:spPr>
        <p:txBody>
          <a:bodyPr>
            <a:spAutoFit/>
          </a:bodyPr>
          <a:lstStyle/>
          <a:p>
            <a:pPr marL="342900" indent="-342900">
              <a:buFont typeface="Arial" charset="0"/>
              <a:buAutoNum type="alphaLcPeriod" startAt="2"/>
            </a:pPr>
            <a:r>
              <a:rPr lang="en-US"/>
              <a:t>A 600-mg loading dose should be given before or at the time of PCI to patients who did not receive a previous loading dose and who are undergoing PCI more than 24 hours after receiving fibrinolytic therapy; and </a:t>
            </a:r>
          </a:p>
        </p:txBody>
      </p:sp>
      <p:grpSp>
        <p:nvGrpSpPr>
          <p:cNvPr id="89093" name="Group 95"/>
          <p:cNvGrpSpPr>
            <a:grpSpLocks/>
          </p:cNvGrpSpPr>
          <p:nvPr/>
        </p:nvGrpSpPr>
        <p:grpSpPr bwMode="auto">
          <a:xfrm>
            <a:off x="315913" y="2720975"/>
            <a:ext cx="1216025" cy="942975"/>
            <a:chOff x="3986" y="942"/>
            <a:chExt cx="766" cy="594"/>
          </a:xfrm>
        </p:grpSpPr>
        <p:sp>
          <p:nvSpPr>
            <p:cNvPr id="8910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8910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89109" name="Freeform 289"/>
            <p:cNvSpPr>
              <a:spLocks/>
            </p:cNvSpPr>
            <p:nvPr/>
          </p:nvSpPr>
          <p:spPr bwMode="auto">
            <a:xfrm>
              <a:off x="4032" y="1200"/>
              <a:ext cx="111" cy="246"/>
            </a:xfrm>
            <a:custGeom>
              <a:avLst/>
              <a:gdLst>
                <a:gd name="T0" fmla="*/ 3 w 136"/>
                <a:gd name="T1" fmla="*/ 31 h 270"/>
                <a:gd name="T2" fmla="*/ 2 w 136"/>
                <a:gd name="T3" fmla="*/ 38 h 270"/>
                <a:gd name="T4" fmla="*/ 2 w 136"/>
                <a:gd name="T5" fmla="*/ 42 h 270"/>
                <a:gd name="T6" fmla="*/ 2 w 136"/>
                <a:gd name="T7" fmla="*/ 46 h 270"/>
                <a:gd name="T8" fmla="*/ 2 w 136"/>
                <a:gd name="T9" fmla="*/ 46 h 270"/>
                <a:gd name="T10" fmla="*/ 2 w 136"/>
                <a:gd name="T11" fmla="*/ 46 h 270"/>
                <a:gd name="T12" fmla="*/ 2 w 136"/>
                <a:gd name="T13" fmla="*/ 45 h 270"/>
                <a:gd name="T14" fmla="*/ 2 w 136"/>
                <a:gd name="T15" fmla="*/ 42 h 270"/>
                <a:gd name="T16" fmla="*/ 2 w 136"/>
                <a:gd name="T17" fmla="*/ 40 h 270"/>
                <a:gd name="T18" fmla="*/ 2 w 136"/>
                <a:gd name="T19" fmla="*/ 36 h 270"/>
                <a:gd name="T20" fmla="*/ 2 w 136"/>
                <a:gd name="T21" fmla="*/ 32 h 270"/>
                <a:gd name="T22" fmla="*/ 1 w 136"/>
                <a:gd name="T23" fmla="*/ 26 h 270"/>
                <a:gd name="T24" fmla="*/ 0 w 136"/>
                <a:gd name="T25" fmla="*/ 20 h 270"/>
                <a:gd name="T26" fmla="*/ 2 w 136"/>
                <a:gd name="T27" fmla="*/ 13 h 270"/>
                <a:gd name="T28" fmla="*/ 2 w 136"/>
                <a:gd name="T29" fmla="*/ 7 h 270"/>
                <a:gd name="T30" fmla="*/ 2 w 136"/>
                <a:gd name="T31" fmla="*/ 5 h 270"/>
                <a:gd name="T32" fmla="*/ 2 w 136"/>
                <a:gd name="T33" fmla="*/ 4 h 270"/>
                <a:gd name="T34" fmla="*/ 2 w 136"/>
                <a:gd name="T35" fmla="*/ 0 h 270"/>
                <a:gd name="T36" fmla="*/ 2 w 136"/>
                <a:gd name="T37" fmla="*/ 3 h 270"/>
                <a:gd name="T38" fmla="*/ 2 w 136"/>
                <a:gd name="T39" fmla="*/ 5 h 270"/>
                <a:gd name="T40" fmla="*/ 2 w 136"/>
                <a:gd name="T41" fmla="*/ 5 h 270"/>
                <a:gd name="T42" fmla="*/ 2 w 136"/>
                <a:gd name="T43" fmla="*/ 8 h 270"/>
                <a:gd name="T44" fmla="*/ 3 w 136"/>
                <a:gd name="T45" fmla="*/ 13 h 270"/>
                <a:gd name="T46" fmla="*/ 2 w 136"/>
                <a:gd name="T47" fmla="*/ 15 h 270"/>
                <a:gd name="T48" fmla="*/ 2 w 136"/>
                <a:gd name="T49" fmla="*/ 14 h 270"/>
                <a:gd name="T50" fmla="*/ 2 w 136"/>
                <a:gd name="T51" fmla="*/ 12 h 270"/>
                <a:gd name="T52" fmla="*/ 2 w 136"/>
                <a:gd name="T53" fmla="*/ 11 h 270"/>
                <a:gd name="T54" fmla="*/ 2 w 136"/>
                <a:gd name="T55" fmla="*/ 11 h 270"/>
                <a:gd name="T56" fmla="*/ 2 w 136"/>
                <a:gd name="T57" fmla="*/ 12 h 270"/>
                <a:gd name="T58" fmla="*/ 2 w 136"/>
                <a:gd name="T59" fmla="*/ 13 h 270"/>
                <a:gd name="T60" fmla="*/ 2 w 136"/>
                <a:gd name="T61" fmla="*/ 15 h 270"/>
                <a:gd name="T62" fmla="*/ 2 w 136"/>
                <a:gd name="T63" fmla="*/ 19 h 270"/>
                <a:gd name="T64" fmla="*/ 2 w 136"/>
                <a:gd name="T65" fmla="*/ 23 h 270"/>
                <a:gd name="T66" fmla="*/ 2 w 136"/>
                <a:gd name="T67" fmla="*/ 28 h 270"/>
                <a:gd name="T68" fmla="*/ 2 w 136"/>
                <a:gd name="T69" fmla="*/ 32 h 270"/>
                <a:gd name="T70" fmla="*/ 2 w 136"/>
                <a:gd name="T71" fmla="*/ 34 h 270"/>
                <a:gd name="T72" fmla="*/ 2 w 136"/>
                <a:gd name="T73" fmla="*/ 35 h 270"/>
                <a:gd name="T74" fmla="*/ 2 w 136"/>
                <a:gd name="T75" fmla="*/ 35 h 270"/>
                <a:gd name="T76" fmla="*/ 2 w 136"/>
                <a:gd name="T77" fmla="*/ 35 h 270"/>
                <a:gd name="T78" fmla="*/ 2 w 136"/>
                <a:gd name="T79" fmla="*/ 35 h 270"/>
                <a:gd name="T80" fmla="*/ 2 w 136"/>
                <a:gd name="T81" fmla="*/ 34 h 270"/>
                <a:gd name="T82" fmla="*/ 2 w 136"/>
                <a:gd name="T83" fmla="*/ 29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89110"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89111"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89112"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89113"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89114"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89115"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grpSp>
        <p:nvGrpSpPr>
          <p:cNvPr id="89094" name="Group 2"/>
          <p:cNvGrpSpPr>
            <a:grpSpLocks/>
          </p:cNvGrpSpPr>
          <p:nvPr/>
        </p:nvGrpSpPr>
        <p:grpSpPr bwMode="auto">
          <a:xfrm>
            <a:off x="319088" y="1600200"/>
            <a:ext cx="1216025" cy="942975"/>
            <a:chOff x="1143000" y="1524000"/>
            <a:chExt cx="1216025" cy="942975"/>
          </a:xfrm>
        </p:grpSpPr>
        <p:grpSp>
          <p:nvGrpSpPr>
            <p:cNvPr id="89097" name="Group 95"/>
            <p:cNvGrpSpPr>
              <a:grpSpLocks/>
            </p:cNvGrpSpPr>
            <p:nvPr/>
          </p:nvGrpSpPr>
          <p:grpSpPr bwMode="auto">
            <a:xfrm>
              <a:off x="1143000" y="1524000"/>
              <a:ext cx="1216025" cy="942975"/>
              <a:chOff x="3986" y="942"/>
              <a:chExt cx="766" cy="594"/>
            </a:xfrm>
          </p:grpSpPr>
          <p:sp>
            <p:nvSpPr>
              <p:cNvPr id="8909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8910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89101"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89102"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89103"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89104"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89105"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89106"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89098" name="WordArt 949"/>
            <p:cNvSpPr>
              <a:spLocks noChangeArrowheads="1" noChangeShapeType="1" noTextEdit="1"/>
            </p:cNvSpPr>
            <p:nvPr/>
          </p:nvSpPr>
          <p:spPr bwMode="auto">
            <a:xfrm>
              <a:off x="1219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a:t>
              </a:r>
            </a:p>
          </p:txBody>
        </p:sp>
      </p:grpSp>
      <p:sp>
        <p:nvSpPr>
          <p:cNvPr id="3" name="TextBox 2"/>
          <p:cNvSpPr txBox="1"/>
          <p:nvPr/>
        </p:nvSpPr>
        <p:spPr>
          <a:xfrm>
            <a:off x="2057400" y="2878138"/>
            <a:ext cx="6781800" cy="1476375"/>
          </a:xfrm>
          <a:prstGeom prst="rect">
            <a:avLst/>
          </a:prstGeom>
          <a:noFill/>
        </p:spPr>
        <p:txBody>
          <a:bodyPr>
            <a:spAutoFit/>
          </a:bodyPr>
          <a:lstStyle/>
          <a:p>
            <a:pPr>
              <a:defRPr/>
            </a:pPr>
            <a:r>
              <a:rPr lang="en-US">
                <a:latin typeface="Arial" pitchFamily="34" charset="0"/>
                <a:ea typeface="ＭＳ Ｐゴシック" pitchFamily="34" charset="-128"/>
              </a:rPr>
              <a:t>Clopidogrel should be provided as follows:</a:t>
            </a:r>
          </a:p>
          <a:p>
            <a:pPr marL="342900" indent="-342900">
              <a:buFont typeface="+mj-lt"/>
              <a:buAutoNum type="alphaLcPeriod"/>
              <a:defRPr/>
            </a:pPr>
            <a:r>
              <a:rPr lang="en-US">
                <a:latin typeface="Arial" pitchFamily="34" charset="0"/>
                <a:ea typeface="ＭＳ Ｐゴシック" pitchFamily="34" charset="-128"/>
              </a:rPr>
              <a:t>A 300-mg loading dose should be given before or at the time of PCI to patients who did not receive a previous loading dose and who are undergoing PCI within 24 hours of receiving fibrinolytic therapy; </a:t>
            </a:r>
          </a:p>
        </p:txBody>
      </p:sp>
      <p:sp>
        <p:nvSpPr>
          <p:cNvPr id="89096" name="TextBox 5"/>
          <p:cNvSpPr txBox="1">
            <a:spLocks noChangeArrowheads="1"/>
          </p:cNvSpPr>
          <p:nvPr/>
        </p:nvSpPr>
        <p:spPr bwMode="auto">
          <a:xfrm>
            <a:off x="2057400" y="5432425"/>
            <a:ext cx="6781800" cy="369888"/>
          </a:xfrm>
          <a:prstGeom prst="rect">
            <a:avLst/>
          </a:prstGeom>
          <a:noFill/>
          <a:ln w="9525">
            <a:noFill/>
            <a:miter lim="800000"/>
            <a:headEnd/>
            <a:tailEnd/>
          </a:ln>
        </p:spPr>
        <p:txBody>
          <a:bodyPr>
            <a:spAutoFit/>
          </a:bodyPr>
          <a:lstStyle/>
          <a:p>
            <a:pPr marL="342900" indent="-342900">
              <a:buFont typeface="Arial" charset="0"/>
              <a:buAutoNum type="alphaLcPeriod" startAt="3"/>
            </a:pPr>
            <a:r>
              <a:rPr lang="en-US"/>
              <a:t>A dose of 75 mg daily should be given after PCI.</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PCI After Fibrinolytic Therapy</a:t>
            </a:r>
            <a:endParaRPr lang="en-US" sz="3600" smtClean="0">
              <a:ea typeface="ＭＳ Ｐゴシック" pitchFamily="1" charset="-128"/>
              <a:cs typeface="Geneva" pitchFamily="1" charset="0"/>
            </a:endParaRPr>
          </a:p>
        </p:txBody>
      </p:sp>
      <p:sp>
        <p:nvSpPr>
          <p:cNvPr id="90115" name="TextBox 3"/>
          <p:cNvSpPr txBox="1">
            <a:spLocks noChangeArrowheads="1"/>
          </p:cNvSpPr>
          <p:nvPr/>
        </p:nvSpPr>
        <p:spPr bwMode="auto">
          <a:xfrm>
            <a:off x="2038350" y="1797050"/>
            <a:ext cx="6781800" cy="646113"/>
          </a:xfrm>
          <a:prstGeom prst="rect">
            <a:avLst/>
          </a:prstGeom>
          <a:noFill/>
          <a:ln w="9525">
            <a:noFill/>
            <a:miter lim="800000"/>
            <a:headEnd/>
            <a:tailEnd/>
          </a:ln>
        </p:spPr>
        <p:txBody>
          <a:bodyPr>
            <a:spAutoFit/>
          </a:bodyPr>
          <a:lstStyle/>
          <a:p>
            <a:r>
              <a:rPr lang="en-US"/>
              <a:t>After PCI, it is reasonable to use 81 mg of aspirin per day in preference to higher maintenance doses. </a:t>
            </a:r>
          </a:p>
        </p:txBody>
      </p:sp>
      <p:sp>
        <p:nvSpPr>
          <p:cNvPr id="90116" name="TextBox 2"/>
          <p:cNvSpPr txBox="1">
            <a:spLocks noChangeArrowheads="1"/>
          </p:cNvSpPr>
          <p:nvPr/>
        </p:nvSpPr>
        <p:spPr bwMode="auto">
          <a:xfrm>
            <a:off x="2057400" y="2890838"/>
            <a:ext cx="6781800" cy="1754187"/>
          </a:xfrm>
          <a:prstGeom prst="rect">
            <a:avLst/>
          </a:prstGeom>
          <a:noFill/>
          <a:ln w="9525">
            <a:noFill/>
            <a:miter lim="800000"/>
            <a:headEnd/>
            <a:tailEnd/>
          </a:ln>
        </p:spPr>
        <p:txBody>
          <a:bodyPr>
            <a:spAutoFit/>
          </a:bodyPr>
          <a:lstStyle/>
          <a:p>
            <a:r>
              <a:rPr lang="en-US"/>
              <a:t>Prasugrel, in a 60-mg loading dose, is reasonable once the coronary anatomy is known in patients who did not receive a previous loading dose of clopidogrel at the time of administration of a fibrinolytic agent, but prasugrel should not be given sooner than 24 hours after administration of a fibrin-specific agent or 48 hours after administration of a non–fibrin-specific agent. </a:t>
            </a:r>
          </a:p>
        </p:txBody>
      </p:sp>
      <p:grpSp>
        <p:nvGrpSpPr>
          <p:cNvPr id="90117" name="Group 8"/>
          <p:cNvGrpSpPr>
            <a:grpSpLocks/>
          </p:cNvGrpSpPr>
          <p:nvPr/>
        </p:nvGrpSpPr>
        <p:grpSpPr bwMode="auto">
          <a:xfrm>
            <a:off x="314325" y="1647825"/>
            <a:ext cx="1216025" cy="942975"/>
            <a:chOff x="3810000" y="2667000"/>
            <a:chExt cx="1216025" cy="942975"/>
          </a:xfrm>
        </p:grpSpPr>
        <p:grpSp>
          <p:nvGrpSpPr>
            <p:cNvPr id="90141" name="Group 95"/>
            <p:cNvGrpSpPr>
              <a:grpSpLocks/>
            </p:cNvGrpSpPr>
            <p:nvPr/>
          </p:nvGrpSpPr>
          <p:grpSpPr bwMode="auto">
            <a:xfrm>
              <a:off x="3810000" y="2667000"/>
              <a:ext cx="1216025" cy="942975"/>
              <a:chOff x="3986" y="942"/>
              <a:chExt cx="766" cy="594"/>
            </a:xfrm>
          </p:grpSpPr>
          <p:sp>
            <p:nvSpPr>
              <p:cNvPr id="9014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4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45"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46"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47"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90148"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90149"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90150"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90142"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90118" name="Group 8"/>
          <p:cNvGrpSpPr>
            <a:grpSpLocks/>
          </p:cNvGrpSpPr>
          <p:nvPr/>
        </p:nvGrpSpPr>
        <p:grpSpPr bwMode="auto">
          <a:xfrm>
            <a:off x="334963" y="2744788"/>
            <a:ext cx="1216025" cy="942975"/>
            <a:chOff x="3810000" y="2667000"/>
            <a:chExt cx="1216025" cy="942975"/>
          </a:xfrm>
        </p:grpSpPr>
        <p:grpSp>
          <p:nvGrpSpPr>
            <p:cNvPr id="90131" name="Group 95"/>
            <p:cNvGrpSpPr>
              <a:grpSpLocks/>
            </p:cNvGrpSpPr>
            <p:nvPr/>
          </p:nvGrpSpPr>
          <p:grpSpPr bwMode="auto">
            <a:xfrm>
              <a:off x="3810000" y="2667000"/>
              <a:ext cx="1216025" cy="942975"/>
              <a:chOff x="3986" y="942"/>
              <a:chExt cx="766" cy="594"/>
            </a:xfrm>
          </p:grpSpPr>
          <p:sp>
            <p:nvSpPr>
              <p:cNvPr id="9013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3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35"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36"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37"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90138"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90139"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90140"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90132"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90119" name="TextBox 4"/>
          <p:cNvSpPr txBox="1">
            <a:spLocks noChangeArrowheads="1"/>
          </p:cNvSpPr>
          <p:nvPr/>
        </p:nvSpPr>
        <p:spPr bwMode="auto">
          <a:xfrm>
            <a:off x="2058988" y="4772025"/>
            <a:ext cx="6553200" cy="646113"/>
          </a:xfrm>
          <a:prstGeom prst="rect">
            <a:avLst/>
          </a:prstGeom>
          <a:noFill/>
          <a:ln w="9525">
            <a:noFill/>
            <a:miter lim="800000"/>
            <a:headEnd/>
            <a:tailEnd/>
          </a:ln>
        </p:spPr>
        <p:txBody>
          <a:bodyPr>
            <a:spAutoFit/>
          </a:bodyPr>
          <a:lstStyle/>
          <a:p>
            <a:r>
              <a:rPr lang="en-US"/>
              <a:t>Prasugrel, in a 10-mg daily maintenance dose, is reasonable after PCI. </a:t>
            </a:r>
          </a:p>
        </p:txBody>
      </p:sp>
      <p:grpSp>
        <p:nvGrpSpPr>
          <p:cNvPr id="90120" name="Group 8"/>
          <p:cNvGrpSpPr>
            <a:grpSpLocks/>
          </p:cNvGrpSpPr>
          <p:nvPr/>
        </p:nvGrpSpPr>
        <p:grpSpPr bwMode="auto">
          <a:xfrm>
            <a:off x="339725" y="4632325"/>
            <a:ext cx="1216025" cy="942975"/>
            <a:chOff x="3810000" y="2667000"/>
            <a:chExt cx="1216025" cy="942975"/>
          </a:xfrm>
        </p:grpSpPr>
        <p:grpSp>
          <p:nvGrpSpPr>
            <p:cNvPr id="90121" name="Group 95"/>
            <p:cNvGrpSpPr>
              <a:grpSpLocks/>
            </p:cNvGrpSpPr>
            <p:nvPr/>
          </p:nvGrpSpPr>
          <p:grpSpPr bwMode="auto">
            <a:xfrm>
              <a:off x="3810000" y="2667000"/>
              <a:ext cx="1216025" cy="942975"/>
              <a:chOff x="3986" y="942"/>
              <a:chExt cx="766" cy="594"/>
            </a:xfrm>
          </p:grpSpPr>
          <p:sp>
            <p:nvSpPr>
              <p:cNvPr id="90123"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24"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25"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26"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0127"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90128"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90129"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90130"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90122" name="WordArt 622"/>
            <p:cNvSpPr>
              <a:spLocks noChangeArrowheads="1" noChangeShapeType="1" noTextEdit="1"/>
            </p:cNvSpPr>
            <p:nvPr/>
          </p:nvSpPr>
          <p:spPr bwMode="auto">
            <a:xfrm>
              <a:off x="4191000" y="3048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smtClean="0"/>
          </a:p>
        </p:txBody>
      </p:sp>
      <p:pic>
        <p:nvPicPr>
          <p:cNvPr id="9219" name="Picture 2"/>
          <p:cNvPicPr>
            <a:picLocks noGrp="1" noChangeAspect="1" noChangeArrowheads="1"/>
          </p:cNvPicPr>
          <p:nvPr>
            <p:ph idx="1"/>
          </p:nvPr>
        </p:nvPicPr>
        <p:blipFill>
          <a:blip r:embed="rId3"/>
          <a:srcRect/>
          <a:stretch>
            <a:fillRect/>
          </a:stretch>
        </p:blipFill>
        <p:spPr>
          <a:xfrm>
            <a:off x="533400" y="1219200"/>
            <a:ext cx="8153400" cy="3810000"/>
          </a:xfrm>
        </p:spPr>
      </p:pic>
      <p:sp>
        <p:nvSpPr>
          <p:cNvPr id="9220" name="Rectangle 4"/>
          <p:cNvSpPr>
            <a:spLocks noChangeArrowheads="1"/>
          </p:cNvSpPr>
          <p:nvPr/>
        </p:nvSpPr>
        <p:spPr bwMode="auto">
          <a:xfrm>
            <a:off x="533400" y="5943600"/>
            <a:ext cx="8077200" cy="584200"/>
          </a:xfrm>
          <a:prstGeom prst="rect">
            <a:avLst/>
          </a:prstGeom>
          <a:noFill/>
          <a:ln w="9525">
            <a:noFill/>
            <a:miter lim="800000"/>
            <a:headEnd/>
            <a:tailEnd/>
          </a:ln>
        </p:spPr>
        <p:txBody>
          <a:bodyPr>
            <a:spAutoFit/>
          </a:bodyPr>
          <a:lstStyle/>
          <a:p>
            <a:r>
              <a:rPr lang="en-US" sz="1600">
                <a:solidFill>
                  <a:srgbClr val="002060"/>
                </a:solidFill>
              </a:rPr>
              <a:t>Entry criteria: Chest pain for more than 30 minutes, ST elevation, symptom onset less than 6 hours, fibrinolytic eligible.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Antiplatelet Therapy to Support PCI After Fibrinolytic Therapy</a:t>
            </a:r>
            <a:endParaRPr lang="en-US" sz="3600" smtClean="0">
              <a:ea typeface="ＭＳ Ｐゴシック" pitchFamily="1" charset="-128"/>
              <a:cs typeface="Geneva" pitchFamily="1" charset="0"/>
            </a:endParaRPr>
          </a:p>
        </p:txBody>
      </p:sp>
      <p:sp>
        <p:nvSpPr>
          <p:cNvPr id="91139" name="TextBox 3"/>
          <p:cNvSpPr txBox="1">
            <a:spLocks noChangeArrowheads="1"/>
          </p:cNvSpPr>
          <p:nvPr/>
        </p:nvSpPr>
        <p:spPr bwMode="auto">
          <a:xfrm>
            <a:off x="2028825" y="2514600"/>
            <a:ext cx="6781800" cy="646113"/>
          </a:xfrm>
          <a:prstGeom prst="rect">
            <a:avLst/>
          </a:prstGeom>
          <a:noFill/>
          <a:ln w="9525">
            <a:noFill/>
            <a:miter lim="800000"/>
            <a:headEnd/>
            <a:tailEnd/>
          </a:ln>
        </p:spPr>
        <p:txBody>
          <a:bodyPr>
            <a:spAutoFit/>
          </a:bodyPr>
          <a:lstStyle/>
          <a:p>
            <a:r>
              <a:rPr lang="en-US"/>
              <a:t>Prasugrel </a:t>
            </a:r>
            <a:r>
              <a:rPr lang="en-US">
                <a:solidFill>
                  <a:srgbClr val="FF0000"/>
                </a:solidFill>
              </a:rPr>
              <a:t>should not be administered </a:t>
            </a:r>
            <a:r>
              <a:rPr lang="en-US"/>
              <a:t>to patients with a history of prior stroke or transient ischemic attack. </a:t>
            </a:r>
          </a:p>
        </p:txBody>
      </p:sp>
      <p:grpSp>
        <p:nvGrpSpPr>
          <p:cNvPr id="91140" name="Group 6"/>
          <p:cNvGrpSpPr>
            <a:grpSpLocks/>
          </p:cNvGrpSpPr>
          <p:nvPr/>
        </p:nvGrpSpPr>
        <p:grpSpPr bwMode="auto">
          <a:xfrm>
            <a:off x="338138" y="2366963"/>
            <a:ext cx="1216025" cy="942975"/>
            <a:chOff x="3810000" y="4953000"/>
            <a:chExt cx="1216025" cy="942975"/>
          </a:xfrm>
        </p:grpSpPr>
        <p:grpSp>
          <p:nvGrpSpPr>
            <p:cNvPr id="91142" name="Group 95"/>
            <p:cNvGrpSpPr>
              <a:grpSpLocks/>
            </p:cNvGrpSpPr>
            <p:nvPr/>
          </p:nvGrpSpPr>
          <p:grpSpPr bwMode="auto">
            <a:xfrm>
              <a:off x="3810000" y="4953000"/>
              <a:ext cx="1216025" cy="942975"/>
              <a:chOff x="3986" y="942"/>
              <a:chExt cx="766" cy="594"/>
            </a:xfrm>
          </p:grpSpPr>
          <p:sp>
            <p:nvSpPr>
              <p:cNvPr id="91144"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1145"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1146"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1147"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1148"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91149"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91150"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91151"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91143" name="WordArt 622"/>
            <p:cNvSpPr>
              <a:spLocks noChangeArrowheads="1" noChangeShapeType="1" noTextEdit="1"/>
            </p:cNvSpPr>
            <p:nvPr/>
          </p:nvSpPr>
          <p:spPr bwMode="auto">
            <a:xfrm>
              <a:off x="4800600" y="5334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
        <p:nvSpPr>
          <p:cNvPr id="91141" name="TextBox 1"/>
          <p:cNvSpPr txBox="1">
            <a:spLocks noChangeArrowheads="1"/>
          </p:cNvSpPr>
          <p:nvPr/>
        </p:nvSpPr>
        <p:spPr bwMode="auto">
          <a:xfrm>
            <a:off x="585788" y="3309938"/>
            <a:ext cx="800100" cy="338137"/>
          </a:xfrm>
          <a:prstGeom prst="rect">
            <a:avLst/>
          </a:prstGeom>
          <a:noFill/>
          <a:ln w="9525">
            <a:noFill/>
            <a:miter lim="800000"/>
            <a:headEnd/>
            <a:tailEnd/>
          </a:ln>
        </p:spPr>
        <p:txBody>
          <a:bodyPr>
            <a:spAutoFit/>
          </a:bodyPr>
          <a:lstStyle/>
          <a:p>
            <a:r>
              <a:rPr lang="en-US" sz="1600"/>
              <a:t>Harm</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990600" y="2498725"/>
            <a:ext cx="7239000" cy="193833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Anticoagulant Therapy to Support PCI After Fibrinolytic Therapy</a:t>
            </a:r>
          </a:p>
        </p:txBody>
      </p:sp>
      <p:sp>
        <p:nvSpPr>
          <p:cNvPr id="92163"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Delayed Invasive Management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152400"/>
            <a:ext cx="8229600" cy="1143000"/>
          </a:xfrm>
        </p:spPr>
        <p:txBody>
          <a:bodyPr/>
          <a:lstStyle/>
          <a:p>
            <a:r>
              <a:rPr lang="en-US" sz="2400" b="1" smtClean="0">
                <a:solidFill>
                  <a:schemeClr val="accent2"/>
                </a:solidFill>
                <a:ea typeface="ＭＳ Ｐゴシック" pitchFamily="1" charset="-128"/>
                <a:cs typeface="Arial Unicode MS" pitchFamily="1" charset="0"/>
              </a:rPr>
              <a:t>Adjunctive Antithrombotic Therapy to Support PCI After Fibrinolytic Therapy</a:t>
            </a:r>
            <a:endParaRPr lang="en-US" sz="2400" smtClean="0">
              <a:ea typeface="ＭＳ Ｐゴシック" pitchFamily="1" charset="-128"/>
              <a:cs typeface="Geneva" pitchFamily="1" charset="0"/>
            </a:endParaRPr>
          </a:p>
        </p:txBody>
      </p:sp>
      <p:pic>
        <p:nvPicPr>
          <p:cNvPr id="95235" name="Picture 3"/>
          <p:cNvPicPr>
            <a:picLocks noChangeAspect="1" noChangeArrowheads="1"/>
          </p:cNvPicPr>
          <p:nvPr/>
        </p:nvPicPr>
        <p:blipFill>
          <a:blip r:embed="rId3"/>
          <a:srcRect/>
          <a:stretch>
            <a:fillRect/>
          </a:stretch>
        </p:blipFill>
        <p:spPr bwMode="auto">
          <a:xfrm>
            <a:off x="347663" y="1143000"/>
            <a:ext cx="8448675" cy="4848225"/>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228600"/>
            <a:ext cx="8229600" cy="1143000"/>
          </a:xfrm>
        </p:spPr>
        <p:txBody>
          <a:bodyPr/>
          <a:lstStyle/>
          <a:p>
            <a:r>
              <a:rPr lang="en-US" sz="2400" b="1" smtClean="0">
                <a:solidFill>
                  <a:schemeClr val="accent2"/>
                </a:solidFill>
                <a:ea typeface="ＭＳ Ｐゴシック" pitchFamily="1" charset="-128"/>
                <a:cs typeface="Arial Unicode MS" pitchFamily="1" charset="0"/>
              </a:rPr>
              <a:t>Adjunctive Antithrombotic Therapy to Support PCI After Fibrinolytic Therapy (cont.)</a:t>
            </a:r>
            <a:endParaRPr lang="en-US" sz="2400" smtClean="0">
              <a:ea typeface="ＭＳ Ｐゴシック" pitchFamily="1" charset="-128"/>
              <a:cs typeface="Geneva" pitchFamily="1" charset="0"/>
            </a:endParaRPr>
          </a:p>
        </p:txBody>
      </p:sp>
      <p:pic>
        <p:nvPicPr>
          <p:cNvPr id="96259" name="Picture 2"/>
          <p:cNvPicPr>
            <a:picLocks noChangeAspect="1" noChangeArrowheads="1"/>
          </p:cNvPicPr>
          <p:nvPr/>
        </p:nvPicPr>
        <p:blipFill>
          <a:blip r:embed="rId3"/>
          <a:srcRect/>
          <a:stretch>
            <a:fillRect/>
          </a:stretch>
        </p:blipFill>
        <p:spPr bwMode="auto">
          <a:xfrm>
            <a:off x="342900" y="1622425"/>
            <a:ext cx="8534400" cy="409575"/>
          </a:xfrm>
          <a:prstGeom prst="rect">
            <a:avLst/>
          </a:prstGeom>
          <a:noFill/>
          <a:ln w="9525">
            <a:noFill/>
            <a:miter lim="800000"/>
            <a:headEnd/>
            <a:tailEnd/>
          </a:ln>
        </p:spPr>
      </p:pic>
      <p:sp>
        <p:nvSpPr>
          <p:cNvPr id="96260" name="TextBox 1"/>
          <p:cNvSpPr txBox="1">
            <a:spLocks noChangeArrowheads="1"/>
          </p:cNvSpPr>
          <p:nvPr/>
        </p:nvSpPr>
        <p:spPr bwMode="auto">
          <a:xfrm>
            <a:off x="244475" y="4746625"/>
            <a:ext cx="8763000" cy="1600438"/>
          </a:xfrm>
          <a:prstGeom prst="rect">
            <a:avLst/>
          </a:prstGeom>
          <a:noFill/>
          <a:ln w="9525">
            <a:noFill/>
            <a:miter lim="800000"/>
            <a:headEnd/>
            <a:tailEnd/>
          </a:ln>
        </p:spPr>
        <p:txBody>
          <a:bodyPr>
            <a:spAutoFit/>
          </a:bodyPr>
          <a:lstStyle/>
          <a:p>
            <a:endParaRPr lang="en-US" sz="1400" dirty="0" smtClean="0"/>
          </a:p>
          <a:p>
            <a:endParaRPr lang="en-US" sz="1400" dirty="0" smtClean="0"/>
          </a:p>
          <a:p>
            <a:endParaRPr lang="en-US" sz="1400" dirty="0" smtClean="0"/>
          </a:p>
          <a:p>
            <a:endParaRPr lang="en-US" sz="1400" dirty="0" smtClean="0"/>
          </a:p>
          <a:p>
            <a:r>
              <a:rPr lang="en-US" sz="1400" dirty="0" smtClean="0"/>
              <a:t>*</a:t>
            </a:r>
            <a:r>
              <a:rPr lang="en-US" sz="1400" dirty="0"/>
              <a:t>Balloon angioplasty without stent placement may be used in selected patients. It might be reasonable to provide P2Y</a:t>
            </a:r>
            <a:r>
              <a:rPr lang="en-US" sz="1400" baseline="-25000" dirty="0"/>
              <a:t>12</a:t>
            </a:r>
            <a:r>
              <a:rPr lang="en-US" sz="1400" dirty="0"/>
              <a:t> inhibitor therapy to patients with STEMI undergoing balloon angioplasty after </a:t>
            </a:r>
            <a:r>
              <a:rPr lang="en-US" sz="1400" dirty="0" err="1"/>
              <a:t>fibrinolysis</a:t>
            </a:r>
            <a:r>
              <a:rPr lang="en-US" sz="1400" dirty="0"/>
              <a:t> alone according to the recommendations listed for BMS. (</a:t>
            </a:r>
            <a:r>
              <a:rPr lang="en-US" sz="1400" i="1" dirty="0"/>
              <a:t>Level of Evidence: C</a:t>
            </a:r>
            <a:r>
              <a:rPr lang="en-US" sz="1400" dirty="0"/>
              <a:t>)</a:t>
            </a:r>
          </a:p>
        </p:txBody>
      </p:sp>
      <p:pic>
        <p:nvPicPr>
          <p:cNvPr id="96261" name="Picture 5"/>
          <p:cNvPicPr>
            <a:picLocks noChangeAspect="1" noChangeArrowheads="1"/>
          </p:cNvPicPr>
          <p:nvPr/>
        </p:nvPicPr>
        <p:blipFill>
          <a:blip r:embed="rId4"/>
          <a:srcRect/>
          <a:stretch>
            <a:fillRect/>
          </a:stretch>
        </p:blipFill>
        <p:spPr bwMode="auto">
          <a:xfrm>
            <a:off x="342900" y="2105025"/>
            <a:ext cx="1971675" cy="304800"/>
          </a:xfrm>
          <a:prstGeom prst="rect">
            <a:avLst/>
          </a:prstGeom>
          <a:noFill/>
          <a:ln w="9525">
            <a:noFill/>
            <a:miter lim="800000"/>
            <a:headEnd/>
            <a:tailEnd/>
          </a:ln>
        </p:spPr>
      </p:pic>
      <p:pic>
        <p:nvPicPr>
          <p:cNvPr id="96262" name="Picture 6"/>
          <p:cNvPicPr>
            <a:picLocks noChangeAspect="1" noChangeArrowheads="1"/>
          </p:cNvPicPr>
          <p:nvPr/>
        </p:nvPicPr>
        <p:blipFill>
          <a:blip r:embed="rId5"/>
          <a:srcRect/>
          <a:stretch>
            <a:fillRect/>
          </a:stretch>
        </p:blipFill>
        <p:spPr bwMode="auto">
          <a:xfrm>
            <a:off x="0" y="2409825"/>
            <a:ext cx="9144000" cy="2771776"/>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95300" y="331788"/>
            <a:ext cx="8229600" cy="1143000"/>
          </a:xfrm>
        </p:spPr>
        <p:txBody>
          <a:bodyPr/>
          <a:lstStyle/>
          <a:p>
            <a:r>
              <a:rPr lang="en-US" sz="2400" b="1" smtClean="0">
                <a:solidFill>
                  <a:schemeClr val="accent2"/>
                </a:solidFill>
                <a:ea typeface="ＭＳ Ｐゴシック" pitchFamily="1" charset="-128"/>
                <a:cs typeface="Arial Unicode MS" pitchFamily="1" charset="0"/>
              </a:rPr>
              <a:t>Adjunctive Antithrombotic Therapy to Support PCI After Fibrinolytic Therapy (cont.)</a:t>
            </a:r>
            <a:endParaRPr lang="en-US" sz="2400" smtClean="0">
              <a:ea typeface="ＭＳ Ｐゴシック" pitchFamily="1" charset="-128"/>
              <a:cs typeface="Geneva" pitchFamily="1" charset="0"/>
            </a:endParaRPr>
          </a:p>
        </p:txBody>
      </p:sp>
      <p:pic>
        <p:nvPicPr>
          <p:cNvPr id="97283" name="Picture 2"/>
          <p:cNvPicPr>
            <a:picLocks noChangeAspect="1" noChangeArrowheads="1"/>
          </p:cNvPicPr>
          <p:nvPr/>
        </p:nvPicPr>
        <p:blipFill>
          <a:blip r:embed="rId3"/>
          <a:srcRect/>
          <a:stretch>
            <a:fillRect/>
          </a:stretch>
        </p:blipFill>
        <p:spPr bwMode="auto">
          <a:xfrm>
            <a:off x="360363" y="1881188"/>
            <a:ext cx="8534400" cy="409575"/>
          </a:xfrm>
          <a:prstGeom prst="rect">
            <a:avLst/>
          </a:prstGeom>
          <a:noFill/>
          <a:ln w="9525">
            <a:noFill/>
            <a:miter lim="800000"/>
            <a:headEnd/>
            <a:tailEnd/>
          </a:ln>
        </p:spPr>
      </p:pic>
      <p:sp>
        <p:nvSpPr>
          <p:cNvPr id="97284" name="TextBox 1"/>
          <p:cNvSpPr txBox="1">
            <a:spLocks noChangeArrowheads="1"/>
          </p:cNvSpPr>
          <p:nvPr/>
        </p:nvSpPr>
        <p:spPr bwMode="auto">
          <a:xfrm>
            <a:off x="244475" y="4746625"/>
            <a:ext cx="8763000" cy="523875"/>
          </a:xfrm>
          <a:prstGeom prst="rect">
            <a:avLst/>
          </a:prstGeom>
          <a:noFill/>
          <a:ln w="9525">
            <a:noFill/>
            <a:miter lim="800000"/>
            <a:headEnd/>
            <a:tailEnd/>
          </a:ln>
        </p:spPr>
        <p:txBody>
          <a:bodyPr>
            <a:spAutoFit/>
          </a:bodyPr>
          <a:lstStyle/>
          <a:p>
            <a:r>
              <a:rPr lang="en-US" sz="1400"/>
              <a:t>†The recommended ACT with no planned GP IIb/IIIa receptor antagonist treatment is 250–300 s (HemoTec device) or 300–350 s (Hemochron device).</a:t>
            </a:r>
          </a:p>
        </p:txBody>
      </p:sp>
      <p:pic>
        <p:nvPicPr>
          <p:cNvPr id="97285" name="Picture 2"/>
          <p:cNvPicPr>
            <a:picLocks noChangeAspect="1" noChangeArrowheads="1"/>
          </p:cNvPicPr>
          <p:nvPr/>
        </p:nvPicPr>
        <p:blipFill>
          <a:blip r:embed="rId4"/>
          <a:srcRect/>
          <a:stretch>
            <a:fillRect/>
          </a:stretch>
        </p:blipFill>
        <p:spPr bwMode="auto">
          <a:xfrm>
            <a:off x="342900" y="2362200"/>
            <a:ext cx="8505825" cy="2028825"/>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990600" y="2498725"/>
            <a:ext cx="7239000" cy="708025"/>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CABG in Patients With STEMI </a:t>
            </a:r>
          </a:p>
        </p:txBody>
      </p:sp>
      <p:sp>
        <p:nvSpPr>
          <p:cNvPr id="98307"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Coronary Artery Bypass Graft Surgery</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z="3600" b="1" smtClean="0">
                <a:solidFill>
                  <a:schemeClr val="accent2"/>
                </a:solidFill>
                <a:ea typeface="ＭＳ Ｐゴシック" pitchFamily="1" charset="-128"/>
                <a:cs typeface="Arial Unicode MS" pitchFamily="1" charset="0"/>
              </a:rPr>
              <a:t>CABG in Patients With STEMI</a:t>
            </a:r>
            <a:endParaRPr lang="en-US" sz="3600" smtClean="0">
              <a:ea typeface="ＭＳ Ｐゴシック" pitchFamily="1" charset="-128"/>
              <a:cs typeface="Geneva" pitchFamily="1" charset="0"/>
            </a:endParaRPr>
          </a:p>
        </p:txBody>
      </p:sp>
      <p:sp>
        <p:nvSpPr>
          <p:cNvPr id="99331" name="TextBox 3"/>
          <p:cNvSpPr txBox="1">
            <a:spLocks noChangeArrowheads="1"/>
          </p:cNvSpPr>
          <p:nvPr/>
        </p:nvSpPr>
        <p:spPr bwMode="auto">
          <a:xfrm>
            <a:off x="2028825" y="2536825"/>
            <a:ext cx="6781800" cy="1200150"/>
          </a:xfrm>
          <a:prstGeom prst="rect">
            <a:avLst/>
          </a:prstGeom>
          <a:noFill/>
          <a:ln w="9525">
            <a:noFill/>
            <a:miter lim="800000"/>
            <a:headEnd/>
            <a:tailEnd/>
          </a:ln>
        </p:spPr>
        <p:txBody>
          <a:bodyPr>
            <a:spAutoFit/>
          </a:bodyPr>
          <a:lstStyle/>
          <a:p>
            <a:r>
              <a:rPr lang="en-US"/>
              <a:t>Urgent CABG is indicated in patients with STEMI and coronary anatomy not amenable to PCI who have ongoing or recurrent ischemia, cardiogenic shock, severe HF, or other high-risk features. </a:t>
            </a:r>
          </a:p>
        </p:txBody>
      </p:sp>
      <p:sp>
        <p:nvSpPr>
          <p:cNvPr id="99332" name="TextBox 2"/>
          <p:cNvSpPr txBox="1">
            <a:spLocks noChangeArrowheads="1"/>
          </p:cNvSpPr>
          <p:nvPr/>
        </p:nvSpPr>
        <p:spPr bwMode="auto">
          <a:xfrm>
            <a:off x="2028825" y="4114800"/>
            <a:ext cx="6781800" cy="646113"/>
          </a:xfrm>
          <a:prstGeom prst="rect">
            <a:avLst/>
          </a:prstGeom>
          <a:noFill/>
          <a:ln w="9525">
            <a:noFill/>
            <a:miter lim="800000"/>
            <a:headEnd/>
            <a:tailEnd/>
          </a:ln>
        </p:spPr>
        <p:txBody>
          <a:bodyPr>
            <a:spAutoFit/>
          </a:bodyPr>
          <a:lstStyle/>
          <a:p>
            <a:r>
              <a:rPr lang="en-US"/>
              <a:t>CABG is recommended in patients with STEMI at time of operative repair of mechanical defects. </a:t>
            </a:r>
          </a:p>
        </p:txBody>
      </p:sp>
      <p:grpSp>
        <p:nvGrpSpPr>
          <p:cNvPr id="99333" name="Group 3"/>
          <p:cNvGrpSpPr>
            <a:grpSpLocks/>
          </p:cNvGrpSpPr>
          <p:nvPr/>
        </p:nvGrpSpPr>
        <p:grpSpPr bwMode="auto">
          <a:xfrm>
            <a:off x="339725" y="3967163"/>
            <a:ext cx="1216025" cy="942975"/>
            <a:chOff x="3810000" y="1524000"/>
            <a:chExt cx="1216025" cy="942975"/>
          </a:xfrm>
        </p:grpSpPr>
        <p:grpSp>
          <p:nvGrpSpPr>
            <p:cNvPr id="99345" name="Group 95"/>
            <p:cNvGrpSpPr>
              <a:grpSpLocks/>
            </p:cNvGrpSpPr>
            <p:nvPr/>
          </p:nvGrpSpPr>
          <p:grpSpPr bwMode="auto">
            <a:xfrm>
              <a:off x="3810000" y="1524000"/>
              <a:ext cx="1216025" cy="942975"/>
              <a:chOff x="3986" y="942"/>
              <a:chExt cx="766" cy="594"/>
            </a:xfrm>
          </p:grpSpPr>
          <p:sp>
            <p:nvSpPr>
              <p:cNvPr id="9934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934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934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935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935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9935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9935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9935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99346"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99334" name="Group 3"/>
          <p:cNvGrpSpPr>
            <a:grpSpLocks/>
          </p:cNvGrpSpPr>
          <p:nvPr/>
        </p:nvGrpSpPr>
        <p:grpSpPr bwMode="auto">
          <a:xfrm>
            <a:off x="341313" y="2362200"/>
            <a:ext cx="1216025" cy="942975"/>
            <a:chOff x="3810000" y="1524000"/>
            <a:chExt cx="1216025" cy="942975"/>
          </a:xfrm>
        </p:grpSpPr>
        <p:grpSp>
          <p:nvGrpSpPr>
            <p:cNvPr id="99335" name="Group 95"/>
            <p:cNvGrpSpPr>
              <a:grpSpLocks/>
            </p:cNvGrpSpPr>
            <p:nvPr/>
          </p:nvGrpSpPr>
          <p:grpSpPr bwMode="auto">
            <a:xfrm>
              <a:off x="3810000" y="1524000"/>
              <a:ext cx="1216025" cy="942975"/>
              <a:chOff x="3986" y="942"/>
              <a:chExt cx="766" cy="594"/>
            </a:xfrm>
          </p:grpSpPr>
          <p:sp>
            <p:nvSpPr>
              <p:cNvPr id="99337"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9338"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9339"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9340"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99341"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99342"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99343"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99344"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99336"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z="3600" b="1" smtClean="0">
                <a:solidFill>
                  <a:schemeClr val="accent2"/>
                </a:solidFill>
                <a:ea typeface="ＭＳ Ｐゴシック" pitchFamily="1" charset="-128"/>
                <a:cs typeface="Arial Unicode MS" pitchFamily="1" charset="0"/>
              </a:rPr>
              <a:t>CABG in Patients With STEMI</a:t>
            </a:r>
            <a:endParaRPr lang="en-US" sz="3600" smtClean="0">
              <a:ea typeface="ＭＳ Ｐゴシック" pitchFamily="1" charset="-128"/>
              <a:cs typeface="Geneva" pitchFamily="1" charset="0"/>
            </a:endParaRPr>
          </a:p>
        </p:txBody>
      </p:sp>
      <p:sp>
        <p:nvSpPr>
          <p:cNvPr id="100355" name="TextBox 3"/>
          <p:cNvSpPr txBox="1">
            <a:spLocks noChangeArrowheads="1"/>
          </p:cNvSpPr>
          <p:nvPr/>
        </p:nvSpPr>
        <p:spPr bwMode="auto">
          <a:xfrm>
            <a:off x="2028825" y="2447925"/>
            <a:ext cx="6781800" cy="922338"/>
          </a:xfrm>
          <a:prstGeom prst="rect">
            <a:avLst/>
          </a:prstGeom>
          <a:noFill/>
          <a:ln w="9525">
            <a:noFill/>
            <a:miter lim="800000"/>
            <a:headEnd/>
            <a:tailEnd/>
          </a:ln>
        </p:spPr>
        <p:txBody>
          <a:bodyPr>
            <a:spAutoFit/>
          </a:bodyPr>
          <a:lstStyle/>
          <a:p>
            <a:r>
              <a:rPr lang="en-US"/>
              <a:t>The use of mechanical circulatory support is reasonable in patients with STEMI who are hemodynamically unstable and require urgent CABG.</a:t>
            </a:r>
          </a:p>
        </p:txBody>
      </p:sp>
      <p:sp>
        <p:nvSpPr>
          <p:cNvPr id="100356" name="TextBox 2"/>
          <p:cNvSpPr txBox="1">
            <a:spLocks noChangeArrowheads="1"/>
          </p:cNvSpPr>
          <p:nvPr/>
        </p:nvSpPr>
        <p:spPr bwMode="auto">
          <a:xfrm>
            <a:off x="2028825" y="4062413"/>
            <a:ext cx="6781800" cy="923925"/>
          </a:xfrm>
          <a:prstGeom prst="rect">
            <a:avLst/>
          </a:prstGeom>
          <a:noFill/>
          <a:ln w="9525">
            <a:noFill/>
            <a:miter lim="800000"/>
            <a:headEnd/>
            <a:tailEnd/>
          </a:ln>
        </p:spPr>
        <p:txBody>
          <a:bodyPr>
            <a:spAutoFit/>
          </a:bodyPr>
          <a:lstStyle/>
          <a:p>
            <a:r>
              <a:rPr lang="en-US"/>
              <a:t>Emergency CABG within 6 hours of symptom onset may be considered in patients with STEMI who do not have cardiogenic shock and are not candidates for PCI or fibrinolytic therapy. </a:t>
            </a:r>
          </a:p>
        </p:txBody>
      </p:sp>
      <p:grpSp>
        <p:nvGrpSpPr>
          <p:cNvPr id="100357" name="Group 9"/>
          <p:cNvGrpSpPr>
            <a:grpSpLocks/>
          </p:cNvGrpSpPr>
          <p:nvPr/>
        </p:nvGrpSpPr>
        <p:grpSpPr bwMode="auto">
          <a:xfrm>
            <a:off x="304800" y="2209800"/>
            <a:ext cx="1216025" cy="942975"/>
            <a:chOff x="6705600" y="2667000"/>
            <a:chExt cx="1216025" cy="942975"/>
          </a:xfrm>
        </p:grpSpPr>
        <p:grpSp>
          <p:nvGrpSpPr>
            <p:cNvPr id="100369" name="Group 95"/>
            <p:cNvGrpSpPr>
              <a:grpSpLocks/>
            </p:cNvGrpSpPr>
            <p:nvPr/>
          </p:nvGrpSpPr>
          <p:grpSpPr bwMode="auto">
            <a:xfrm>
              <a:off x="6705600" y="2667000"/>
              <a:ext cx="1216025" cy="942975"/>
              <a:chOff x="3986" y="942"/>
              <a:chExt cx="766" cy="594"/>
            </a:xfrm>
          </p:grpSpPr>
          <p:sp>
            <p:nvSpPr>
              <p:cNvPr id="10037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037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037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037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037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037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037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037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0370" name="Freeform 289"/>
            <p:cNvSpPr>
              <a:spLocks/>
            </p:cNvSpPr>
            <p:nvPr/>
          </p:nvSpPr>
          <p:spPr bwMode="auto">
            <a:xfrm>
              <a:off x="7086600" y="3048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grpSp>
        <p:nvGrpSpPr>
          <p:cNvPr id="100358" name="Group 10"/>
          <p:cNvGrpSpPr>
            <a:grpSpLocks/>
          </p:cNvGrpSpPr>
          <p:nvPr/>
        </p:nvGrpSpPr>
        <p:grpSpPr bwMode="auto">
          <a:xfrm>
            <a:off x="304800" y="3810000"/>
            <a:ext cx="1216025" cy="942975"/>
            <a:chOff x="6705600" y="3810000"/>
            <a:chExt cx="1216025" cy="942975"/>
          </a:xfrm>
        </p:grpSpPr>
        <p:grpSp>
          <p:nvGrpSpPr>
            <p:cNvPr id="100359" name="Group 95"/>
            <p:cNvGrpSpPr>
              <a:grpSpLocks/>
            </p:cNvGrpSpPr>
            <p:nvPr/>
          </p:nvGrpSpPr>
          <p:grpSpPr bwMode="auto">
            <a:xfrm>
              <a:off x="6705600" y="3810000"/>
              <a:ext cx="1216025" cy="942975"/>
              <a:chOff x="3986" y="942"/>
              <a:chExt cx="766" cy="594"/>
            </a:xfrm>
          </p:grpSpPr>
          <p:sp>
            <p:nvSpPr>
              <p:cNvPr id="100361"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0362"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0363"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0364"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0365"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0366"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0367"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0368"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0360" name="Freeform 289"/>
            <p:cNvSpPr>
              <a:spLocks/>
            </p:cNvSpPr>
            <p:nvPr/>
          </p:nvSpPr>
          <p:spPr bwMode="auto">
            <a:xfrm>
              <a:off x="7391400" y="4191000"/>
              <a:ext cx="176213" cy="390525"/>
            </a:xfrm>
            <a:custGeom>
              <a:avLst/>
              <a:gdLst>
                <a:gd name="T0" fmla="*/ 2147483647 w 136"/>
                <a:gd name="T1" fmla="*/ 2147483647 h 270"/>
                <a:gd name="T2" fmla="*/ 2147483647 w 136"/>
                <a:gd name="T3" fmla="*/ 2147483647 h 270"/>
                <a:gd name="T4" fmla="*/ 2147483647 w 136"/>
                <a:gd name="T5" fmla="*/ 2147483647 h 270"/>
                <a:gd name="T6" fmla="*/ 2147483647 w 136"/>
                <a:gd name="T7" fmla="*/ 2147483647 h 270"/>
                <a:gd name="T8" fmla="*/ 2147483647 w 136"/>
                <a:gd name="T9" fmla="*/ 2147483647 h 270"/>
                <a:gd name="T10" fmla="*/ 2147483647 w 136"/>
                <a:gd name="T11" fmla="*/ 2147483647 h 270"/>
                <a:gd name="T12" fmla="*/ 2147483647 w 136"/>
                <a:gd name="T13" fmla="*/ 2147483647 h 270"/>
                <a:gd name="T14" fmla="*/ 2147483647 w 136"/>
                <a:gd name="T15" fmla="*/ 2147483647 h 270"/>
                <a:gd name="T16" fmla="*/ 2147483647 w 136"/>
                <a:gd name="T17" fmla="*/ 2147483647 h 270"/>
                <a:gd name="T18" fmla="*/ 2147483647 w 136"/>
                <a:gd name="T19" fmla="*/ 2147483647 h 270"/>
                <a:gd name="T20" fmla="*/ 2147483647 w 136"/>
                <a:gd name="T21" fmla="*/ 2147483647 h 270"/>
                <a:gd name="T22" fmla="*/ 2147483647 w 136"/>
                <a:gd name="T23" fmla="*/ 2147483647 h 270"/>
                <a:gd name="T24" fmla="*/ 0 w 136"/>
                <a:gd name="T25" fmla="*/ 2147483647 h 270"/>
                <a:gd name="T26" fmla="*/ 2147483647 w 136"/>
                <a:gd name="T27" fmla="*/ 2147483647 h 270"/>
                <a:gd name="T28" fmla="*/ 2147483647 w 136"/>
                <a:gd name="T29" fmla="*/ 2147483647 h 270"/>
                <a:gd name="T30" fmla="*/ 2147483647 w 136"/>
                <a:gd name="T31" fmla="*/ 2147483647 h 270"/>
                <a:gd name="T32" fmla="*/ 2147483647 w 136"/>
                <a:gd name="T33" fmla="*/ 2147483647 h 270"/>
                <a:gd name="T34" fmla="*/ 2147483647 w 136"/>
                <a:gd name="T35" fmla="*/ 0 h 270"/>
                <a:gd name="T36" fmla="*/ 2147483647 w 136"/>
                <a:gd name="T37" fmla="*/ 2147483647 h 270"/>
                <a:gd name="T38" fmla="*/ 2147483647 w 136"/>
                <a:gd name="T39" fmla="*/ 2147483647 h 270"/>
                <a:gd name="T40" fmla="*/ 2147483647 w 136"/>
                <a:gd name="T41" fmla="*/ 2147483647 h 270"/>
                <a:gd name="T42" fmla="*/ 2147483647 w 136"/>
                <a:gd name="T43" fmla="*/ 2147483647 h 270"/>
                <a:gd name="T44" fmla="*/ 2147483647 w 136"/>
                <a:gd name="T45" fmla="*/ 2147483647 h 270"/>
                <a:gd name="T46" fmla="*/ 2147483647 w 136"/>
                <a:gd name="T47" fmla="*/ 2147483647 h 270"/>
                <a:gd name="T48" fmla="*/ 2147483647 w 136"/>
                <a:gd name="T49" fmla="*/ 2147483647 h 270"/>
                <a:gd name="T50" fmla="*/ 2147483647 w 136"/>
                <a:gd name="T51" fmla="*/ 2147483647 h 270"/>
                <a:gd name="T52" fmla="*/ 2147483647 w 136"/>
                <a:gd name="T53" fmla="*/ 2147483647 h 270"/>
                <a:gd name="T54" fmla="*/ 2147483647 w 136"/>
                <a:gd name="T55" fmla="*/ 2147483647 h 270"/>
                <a:gd name="T56" fmla="*/ 2147483647 w 136"/>
                <a:gd name="T57" fmla="*/ 2147483647 h 270"/>
                <a:gd name="T58" fmla="*/ 2147483647 w 136"/>
                <a:gd name="T59" fmla="*/ 2147483647 h 270"/>
                <a:gd name="T60" fmla="*/ 2147483647 w 136"/>
                <a:gd name="T61" fmla="*/ 2147483647 h 270"/>
                <a:gd name="T62" fmla="*/ 2147483647 w 136"/>
                <a:gd name="T63" fmla="*/ 2147483647 h 270"/>
                <a:gd name="T64" fmla="*/ 2147483647 w 136"/>
                <a:gd name="T65" fmla="*/ 2147483647 h 270"/>
                <a:gd name="T66" fmla="*/ 2147483647 w 136"/>
                <a:gd name="T67" fmla="*/ 2147483647 h 270"/>
                <a:gd name="T68" fmla="*/ 2147483647 w 136"/>
                <a:gd name="T69" fmla="*/ 2147483647 h 270"/>
                <a:gd name="T70" fmla="*/ 2147483647 w 136"/>
                <a:gd name="T71" fmla="*/ 2147483647 h 270"/>
                <a:gd name="T72" fmla="*/ 2147483647 w 136"/>
                <a:gd name="T73" fmla="*/ 2147483647 h 270"/>
                <a:gd name="T74" fmla="*/ 2147483647 w 136"/>
                <a:gd name="T75" fmla="*/ 2147483647 h 270"/>
                <a:gd name="T76" fmla="*/ 2147483647 w 136"/>
                <a:gd name="T77" fmla="*/ 2147483647 h 270"/>
                <a:gd name="T78" fmla="*/ 2147483647 w 136"/>
                <a:gd name="T79" fmla="*/ 2147483647 h 270"/>
                <a:gd name="T80" fmla="*/ 2147483647 w 136"/>
                <a:gd name="T81" fmla="*/ 2147483647 h 270"/>
                <a:gd name="T82" fmla="*/ 2147483647 w 136"/>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990600" y="2498725"/>
            <a:ext cx="7239000" cy="2554288"/>
          </a:xfrm>
          <a:prstGeom prst="rect">
            <a:avLst/>
          </a:prstGeom>
          <a:noFill/>
          <a:ln w="9525">
            <a:noFill/>
            <a:miter lim="800000"/>
            <a:headEnd/>
            <a:tailEnd/>
          </a:ln>
        </p:spPr>
        <p:txBody>
          <a:bodyPr>
            <a:spAutoFit/>
          </a:bodyPr>
          <a:lstStyle/>
          <a:p>
            <a:pPr algn="ctr"/>
            <a:r>
              <a:rPr lang="en-US" sz="4000" b="1">
                <a:solidFill>
                  <a:schemeClr val="accent2"/>
                </a:solidFill>
                <a:latin typeface="Arial Unicode MS" pitchFamily="1" charset="0"/>
                <a:cs typeface="Arial Unicode MS" pitchFamily="1" charset="0"/>
              </a:rPr>
              <a:t>Timing of Urgent CABG in Patients With STEMI in Relation to Use of Antiplatelet Agents</a:t>
            </a:r>
          </a:p>
        </p:txBody>
      </p:sp>
      <p:sp>
        <p:nvSpPr>
          <p:cNvPr id="101379" name="Rectangle 3"/>
          <p:cNvSpPr>
            <a:spLocks noChangeArrowheads="1"/>
          </p:cNvSpPr>
          <p:nvPr/>
        </p:nvSpPr>
        <p:spPr bwMode="auto">
          <a:xfrm>
            <a:off x="0" y="381000"/>
            <a:ext cx="9144000" cy="579438"/>
          </a:xfrm>
          <a:prstGeom prst="rect">
            <a:avLst/>
          </a:prstGeom>
          <a:solidFill>
            <a:schemeClr val="hlink"/>
          </a:solidFill>
          <a:ln w="9525">
            <a:noFill/>
            <a:miter lim="800000"/>
            <a:headEnd/>
            <a:tailEnd/>
          </a:ln>
        </p:spPr>
        <p:txBody>
          <a:bodyPr>
            <a:spAutoFit/>
          </a:bodyPr>
          <a:lstStyle/>
          <a:p>
            <a:pPr algn="ctr">
              <a:lnSpc>
                <a:spcPct val="80000"/>
              </a:lnSpc>
            </a:pPr>
            <a:r>
              <a:rPr lang="en-US" sz="3800" b="1">
                <a:solidFill>
                  <a:schemeClr val="bg1"/>
                </a:solidFill>
                <a:latin typeface="Garamond" pitchFamily="1" charset="0"/>
              </a:rPr>
              <a:t>Coronary Artery Bypass Graft Surgery</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49263" y="457200"/>
            <a:ext cx="8229600" cy="1143000"/>
          </a:xfrm>
        </p:spPr>
        <p:txBody>
          <a:bodyPr rtlCol="0">
            <a:normAutofit fontScale="90000"/>
          </a:bodyPr>
          <a:lstStyle/>
          <a:p>
            <a:pPr fontAlgn="auto">
              <a:spcAft>
                <a:spcPts val="0"/>
              </a:spcAft>
              <a:defRPr/>
            </a:pPr>
            <a:r>
              <a:rPr lang="en-US" sz="3600" b="1" smtClean="0">
                <a:solidFill>
                  <a:schemeClr val="accent2"/>
                </a:solidFill>
                <a:ea typeface="ＭＳ Ｐゴシック" pitchFamily="1" charset="-128"/>
                <a:cs typeface="Arial Unicode MS" pitchFamily="1" charset="0"/>
              </a:rPr>
              <a:t>Timing of Urgent CABG in Patients With STEMI in Relation to Use of Antiplatelet Agents</a:t>
            </a:r>
            <a:endParaRPr lang="en-US" sz="3600" smtClean="0">
              <a:ea typeface="ＭＳ Ｐゴシック" pitchFamily="1" charset="-128"/>
              <a:cs typeface="Geneva" pitchFamily="1" charset="0"/>
            </a:endParaRPr>
          </a:p>
        </p:txBody>
      </p:sp>
      <p:sp>
        <p:nvSpPr>
          <p:cNvPr id="102403" name="TextBox 3"/>
          <p:cNvSpPr txBox="1">
            <a:spLocks noChangeArrowheads="1"/>
          </p:cNvSpPr>
          <p:nvPr/>
        </p:nvSpPr>
        <p:spPr bwMode="auto">
          <a:xfrm>
            <a:off x="2028825" y="2370138"/>
            <a:ext cx="6781800" cy="369887"/>
          </a:xfrm>
          <a:prstGeom prst="rect">
            <a:avLst/>
          </a:prstGeom>
          <a:noFill/>
          <a:ln w="9525">
            <a:noFill/>
            <a:miter lim="800000"/>
            <a:headEnd/>
            <a:tailEnd/>
          </a:ln>
        </p:spPr>
        <p:txBody>
          <a:bodyPr>
            <a:spAutoFit/>
          </a:bodyPr>
          <a:lstStyle/>
          <a:p>
            <a:r>
              <a:rPr lang="en-US"/>
              <a:t>Aspirin should not be withheld before urgent CABG. </a:t>
            </a:r>
          </a:p>
        </p:txBody>
      </p:sp>
      <p:sp>
        <p:nvSpPr>
          <p:cNvPr id="102404" name="TextBox 2"/>
          <p:cNvSpPr txBox="1">
            <a:spLocks noChangeArrowheads="1"/>
          </p:cNvSpPr>
          <p:nvPr/>
        </p:nvSpPr>
        <p:spPr bwMode="auto">
          <a:xfrm>
            <a:off x="2028825" y="4727575"/>
            <a:ext cx="6781800" cy="922338"/>
          </a:xfrm>
          <a:prstGeom prst="rect">
            <a:avLst/>
          </a:prstGeom>
          <a:noFill/>
          <a:ln w="9525">
            <a:noFill/>
            <a:miter lim="800000"/>
            <a:headEnd/>
            <a:tailEnd/>
          </a:ln>
        </p:spPr>
        <p:txBody>
          <a:bodyPr>
            <a:spAutoFit/>
          </a:bodyPr>
          <a:lstStyle/>
          <a:p>
            <a:r>
              <a:rPr lang="en-US"/>
              <a:t>Short-acting intravenous GP IIb/IIIa receptor antagonists (eptifibatide, tirofiban) should be discontinued at least 2 to 4 hours before urgent CABG. </a:t>
            </a:r>
          </a:p>
        </p:txBody>
      </p:sp>
      <p:sp>
        <p:nvSpPr>
          <p:cNvPr id="102405" name="TextBox 26"/>
          <p:cNvSpPr txBox="1">
            <a:spLocks noChangeArrowheads="1"/>
          </p:cNvSpPr>
          <p:nvPr/>
        </p:nvSpPr>
        <p:spPr bwMode="auto">
          <a:xfrm>
            <a:off x="2028825" y="3535363"/>
            <a:ext cx="6781800" cy="646112"/>
          </a:xfrm>
          <a:prstGeom prst="rect">
            <a:avLst/>
          </a:prstGeom>
          <a:noFill/>
          <a:ln w="9525">
            <a:noFill/>
            <a:miter lim="800000"/>
            <a:headEnd/>
            <a:tailEnd/>
          </a:ln>
        </p:spPr>
        <p:txBody>
          <a:bodyPr>
            <a:spAutoFit/>
          </a:bodyPr>
          <a:lstStyle/>
          <a:p>
            <a:r>
              <a:rPr lang="en-US"/>
              <a:t>Clopidogrel or ticagrelor should be discontinued at least 24 hours before urgent on-pump CABG, if possible. </a:t>
            </a:r>
          </a:p>
        </p:txBody>
      </p:sp>
      <p:grpSp>
        <p:nvGrpSpPr>
          <p:cNvPr id="102406" name="Group 3"/>
          <p:cNvGrpSpPr>
            <a:grpSpLocks/>
          </p:cNvGrpSpPr>
          <p:nvPr/>
        </p:nvGrpSpPr>
        <p:grpSpPr bwMode="auto">
          <a:xfrm>
            <a:off x="301625" y="3371850"/>
            <a:ext cx="1216025" cy="942975"/>
            <a:chOff x="3810000" y="1524000"/>
            <a:chExt cx="1216025" cy="942975"/>
          </a:xfrm>
        </p:grpSpPr>
        <p:grpSp>
          <p:nvGrpSpPr>
            <p:cNvPr id="102428" name="Group 95"/>
            <p:cNvGrpSpPr>
              <a:grpSpLocks/>
            </p:cNvGrpSpPr>
            <p:nvPr/>
          </p:nvGrpSpPr>
          <p:grpSpPr bwMode="auto">
            <a:xfrm>
              <a:off x="3810000" y="1524000"/>
              <a:ext cx="1216025" cy="942975"/>
              <a:chOff x="3986" y="942"/>
              <a:chExt cx="766" cy="594"/>
            </a:xfrm>
          </p:grpSpPr>
          <p:sp>
            <p:nvSpPr>
              <p:cNvPr id="10243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3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3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3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3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243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243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243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2429"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02407" name="Group 3"/>
          <p:cNvGrpSpPr>
            <a:grpSpLocks/>
          </p:cNvGrpSpPr>
          <p:nvPr/>
        </p:nvGrpSpPr>
        <p:grpSpPr bwMode="auto">
          <a:xfrm>
            <a:off x="322263" y="4589463"/>
            <a:ext cx="1216025" cy="942975"/>
            <a:chOff x="3810000" y="1524000"/>
            <a:chExt cx="1216025" cy="942975"/>
          </a:xfrm>
        </p:grpSpPr>
        <p:grpSp>
          <p:nvGrpSpPr>
            <p:cNvPr id="102418" name="Group 95"/>
            <p:cNvGrpSpPr>
              <a:grpSpLocks/>
            </p:cNvGrpSpPr>
            <p:nvPr/>
          </p:nvGrpSpPr>
          <p:grpSpPr bwMode="auto">
            <a:xfrm>
              <a:off x="3810000" y="1524000"/>
              <a:ext cx="1216025" cy="942975"/>
              <a:chOff x="3986" y="942"/>
              <a:chExt cx="766" cy="594"/>
            </a:xfrm>
          </p:grpSpPr>
          <p:sp>
            <p:nvSpPr>
              <p:cNvPr id="102420"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21"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2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2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2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242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242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242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
          <p:nvSpPr>
            <p:cNvPr id="102419" name="WordArt 622"/>
            <p:cNvSpPr>
              <a:spLocks noChangeArrowheads="1" noChangeShapeType="1" noTextEdit="1"/>
            </p:cNvSpPr>
            <p:nvPr/>
          </p:nvSpPr>
          <p:spPr bwMode="auto">
            <a:xfrm>
              <a:off x="3886200" y="1905000"/>
              <a:ext cx="160338" cy="388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B</a:t>
              </a:r>
            </a:p>
          </p:txBody>
        </p:sp>
      </p:grpSp>
      <p:grpSp>
        <p:nvGrpSpPr>
          <p:cNvPr id="102408" name="Group 95"/>
          <p:cNvGrpSpPr>
            <a:grpSpLocks/>
          </p:cNvGrpSpPr>
          <p:nvPr/>
        </p:nvGrpSpPr>
        <p:grpSpPr bwMode="auto">
          <a:xfrm>
            <a:off x="304800" y="2133600"/>
            <a:ext cx="1216025" cy="942975"/>
            <a:chOff x="3986" y="942"/>
            <a:chExt cx="766" cy="594"/>
          </a:xfrm>
        </p:grpSpPr>
        <p:sp>
          <p:nvSpPr>
            <p:cNvPr id="102409" name="Rectangle 278"/>
            <p:cNvSpPr>
              <a:spLocks noChangeArrowheads="1"/>
            </p:cNvSpPr>
            <p:nvPr/>
          </p:nvSpPr>
          <p:spPr bwMode="auto">
            <a:xfrm>
              <a:off x="3986" y="1116"/>
              <a:ext cx="190" cy="420"/>
            </a:xfrm>
            <a:prstGeom prst="rect">
              <a:avLst/>
            </a:prstGeom>
            <a:solidFill>
              <a:srgbClr val="57AC69"/>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10" name="Rectangle 278"/>
            <p:cNvSpPr>
              <a:spLocks noChangeArrowheads="1"/>
            </p:cNvSpPr>
            <p:nvPr/>
          </p:nvSpPr>
          <p:spPr bwMode="auto">
            <a:xfrm>
              <a:off x="4370" y="1116"/>
              <a:ext cx="190" cy="420"/>
            </a:xfrm>
            <a:prstGeom prst="rect">
              <a:avLst/>
            </a:prstGeom>
            <a:solidFill>
              <a:srgbClr val="F7983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11" name="Freeform 289"/>
            <p:cNvSpPr>
              <a:spLocks/>
            </p:cNvSpPr>
            <p:nvPr/>
          </p:nvSpPr>
          <p:spPr bwMode="auto">
            <a:xfrm>
              <a:off x="4032" y="1200"/>
              <a:ext cx="111" cy="246"/>
            </a:xfrm>
            <a:custGeom>
              <a:avLst/>
              <a:gdLst>
                <a:gd name="T0" fmla="*/ 2 w 136"/>
                <a:gd name="T1" fmla="*/ 28 h 270"/>
                <a:gd name="T2" fmla="*/ 2 w 136"/>
                <a:gd name="T3" fmla="*/ 35 h 270"/>
                <a:gd name="T4" fmla="*/ 2 w 136"/>
                <a:gd name="T5" fmla="*/ 38 h 270"/>
                <a:gd name="T6" fmla="*/ 2 w 136"/>
                <a:gd name="T7" fmla="*/ 42 h 270"/>
                <a:gd name="T8" fmla="*/ 2 w 136"/>
                <a:gd name="T9" fmla="*/ 42 h 270"/>
                <a:gd name="T10" fmla="*/ 2 w 136"/>
                <a:gd name="T11" fmla="*/ 42 h 270"/>
                <a:gd name="T12" fmla="*/ 2 w 136"/>
                <a:gd name="T13" fmla="*/ 41 h 270"/>
                <a:gd name="T14" fmla="*/ 2 w 136"/>
                <a:gd name="T15" fmla="*/ 38 h 270"/>
                <a:gd name="T16" fmla="*/ 2 w 136"/>
                <a:gd name="T17" fmla="*/ 36 h 270"/>
                <a:gd name="T18" fmla="*/ 2 w 136"/>
                <a:gd name="T19" fmla="*/ 33 h 270"/>
                <a:gd name="T20" fmla="*/ 2 w 136"/>
                <a:gd name="T21" fmla="*/ 29 h 270"/>
                <a:gd name="T22" fmla="*/ 1 w 136"/>
                <a:gd name="T23" fmla="*/ 24 h 270"/>
                <a:gd name="T24" fmla="*/ 0 w 136"/>
                <a:gd name="T25" fmla="*/ 18 h 270"/>
                <a:gd name="T26" fmla="*/ 2 w 136"/>
                <a:gd name="T27" fmla="*/ 12 h 270"/>
                <a:gd name="T28" fmla="*/ 2 w 136"/>
                <a:gd name="T29" fmla="*/ 6 h 270"/>
                <a:gd name="T30" fmla="*/ 2 w 136"/>
                <a:gd name="T31" fmla="*/ 5 h 270"/>
                <a:gd name="T32" fmla="*/ 2 w 136"/>
                <a:gd name="T33" fmla="*/ 4 h 270"/>
                <a:gd name="T34" fmla="*/ 2 w 136"/>
                <a:gd name="T35" fmla="*/ 0 h 270"/>
                <a:gd name="T36" fmla="*/ 2 w 136"/>
                <a:gd name="T37" fmla="*/ 3 h 270"/>
                <a:gd name="T38" fmla="*/ 2 w 136"/>
                <a:gd name="T39" fmla="*/ 5 h 270"/>
                <a:gd name="T40" fmla="*/ 2 w 136"/>
                <a:gd name="T41" fmla="*/ 5 h 270"/>
                <a:gd name="T42" fmla="*/ 2 w 136"/>
                <a:gd name="T43" fmla="*/ 7 h 270"/>
                <a:gd name="T44" fmla="*/ 2 w 136"/>
                <a:gd name="T45" fmla="*/ 12 h 270"/>
                <a:gd name="T46" fmla="*/ 2 w 136"/>
                <a:gd name="T47" fmla="*/ 14 h 270"/>
                <a:gd name="T48" fmla="*/ 2 w 136"/>
                <a:gd name="T49" fmla="*/ 13 h 270"/>
                <a:gd name="T50" fmla="*/ 2 w 136"/>
                <a:gd name="T51" fmla="*/ 11 h 270"/>
                <a:gd name="T52" fmla="*/ 2 w 136"/>
                <a:gd name="T53" fmla="*/ 10 h 270"/>
                <a:gd name="T54" fmla="*/ 2 w 136"/>
                <a:gd name="T55" fmla="*/ 10 h 270"/>
                <a:gd name="T56" fmla="*/ 2 w 136"/>
                <a:gd name="T57" fmla="*/ 11 h 270"/>
                <a:gd name="T58" fmla="*/ 2 w 136"/>
                <a:gd name="T59" fmla="*/ 12 h 270"/>
                <a:gd name="T60" fmla="*/ 2 w 136"/>
                <a:gd name="T61" fmla="*/ 14 h 270"/>
                <a:gd name="T62" fmla="*/ 2 w 136"/>
                <a:gd name="T63" fmla="*/ 17 h 270"/>
                <a:gd name="T64" fmla="*/ 2 w 136"/>
                <a:gd name="T65" fmla="*/ 21 h 270"/>
                <a:gd name="T66" fmla="*/ 2 w 136"/>
                <a:gd name="T67" fmla="*/ 26 h 270"/>
                <a:gd name="T68" fmla="*/ 2 w 136"/>
                <a:gd name="T69" fmla="*/ 29 h 270"/>
                <a:gd name="T70" fmla="*/ 2 w 136"/>
                <a:gd name="T71" fmla="*/ 31 h 270"/>
                <a:gd name="T72" fmla="*/ 2 w 136"/>
                <a:gd name="T73" fmla="*/ 32 h 270"/>
                <a:gd name="T74" fmla="*/ 2 w 136"/>
                <a:gd name="T75" fmla="*/ 32 h 270"/>
                <a:gd name="T76" fmla="*/ 2 w 136"/>
                <a:gd name="T77" fmla="*/ 32 h 270"/>
                <a:gd name="T78" fmla="*/ 2 w 136"/>
                <a:gd name="T79" fmla="*/ 32 h 270"/>
                <a:gd name="T80" fmla="*/ 2 w 136"/>
                <a:gd name="T81" fmla="*/ 31 h 270"/>
                <a:gd name="T82" fmla="*/ 2 w 136"/>
                <a:gd name="T83" fmla="*/ 26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270"/>
                <a:gd name="T128" fmla="*/ 136 w 136"/>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270">
                  <a:moveTo>
                    <a:pt x="97" y="159"/>
                  </a:moveTo>
                  <a:lnTo>
                    <a:pt x="116" y="170"/>
                  </a:lnTo>
                  <a:lnTo>
                    <a:pt x="136" y="180"/>
                  </a:lnTo>
                  <a:lnTo>
                    <a:pt x="133" y="194"/>
                  </a:lnTo>
                  <a:lnTo>
                    <a:pt x="130" y="208"/>
                  </a:lnTo>
                  <a:lnTo>
                    <a:pt x="127" y="219"/>
                  </a:lnTo>
                  <a:lnTo>
                    <a:pt x="124" y="230"/>
                  </a:lnTo>
                  <a:lnTo>
                    <a:pt x="119" y="239"/>
                  </a:lnTo>
                  <a:lnTo>
                    <a:pt x="114" y="247"/>
                  </a:lnTo>
                  <a:lnTo>
                    <a:pt x="110" y="255"/>
                  </a:lnTo>
                  <a:lnTo>
                    <a:pt x="103" y="261"/>
                  </a:lnTo>
                  <a:lnTo>
                    <a:pt x="97" y="264"/>
                  </a:lnTo>
                  <a:lnTo>
                    <a:pt x="89" y="268"/>
                  </a:lnTo>
                  <a:lnTo>
                    <a:pt x="82" y="270"/>
                  </a:lnTo>
                  <a:lnTo>
                    <a:pt x="72" y="270"/>
                  </a:lnTo>
                  <a:lnTo>
                    <a:pt x="62" y="270"/>
                  </a:lnTo>
                  <a:lnTo>
                    <a:pt x="57" y="268"/>
                  </a:lnTo>
                  <a:lnTo>
                    <a:pt x="52" y="267"/>
                  </a:lnTo>
                  <a:lnTo>
                    <a:pt x="48" y="265"/>
                  </a:lnTo>
                  <a:lnTo>
                    <a:pt x="43" y="264"/>
                  </a:lnTo>
                  <a:lnTo>
                    <a:pt x="38" y="261"/>
                  </a:lnTo>
                  <a:lnTo>
                    <a:pt x="35" y="258"/>
                  </a:lnTo>
                  <a:lnTo>
                    <a:pt x="32" y="255"/>
                  </a:lnTo>
                  <a:lnTo>
                    <a:pt x="29" y="250"/>
                  </a:lnTo>
                  <a:lnTo>
                    <a:pt x="25" y="245"/>
                  </a:lnTo>
                  <a:lnTo>
                    <a:pt x="21" y="241"/>
                  </a:lnTo>
                  <a:lnTo>
                    <a:pt x="18" y="234"/>
                  </a:lnTo>
                  <a:lnTo>
                    <a:pt x="15" y="228"/>
                  </a:lnTo>
                  <a:lnTo>
                    <a:pt x="14" y="222"/>
                  </a:lnTo>
                  <a:lnTo>
                    <a:pt x="11" y="214"/>
                  </a:lnTo>
                  <a:lnTo>
                    <a:pt x="8" y="207"/>
                  </a:lnTo>
                  <a:lnTo>
                    <a:pt x="6" y="197"/>
                  </a:lnTo>
                  <a:lnTo>
                    <a:pt x="4" y="188"/>
                  </a:lnTo>
                  <a:lnTo>
                    <a:pt x="3" y="179"/>
                  </a:lnTo>
                  <a:lnTo>
                    <a:pt x="1" y="168"/>
                  </a:lnTo>
                  <a:lnTo>
                    <a:pt x="1" y="157"/>
                  </a:lnTo>
                  <a:lnTo>
                    <a:pt x="0" y="146"/>
                  </a:lnTo>
                  <a:lnTo>
                    <a:pt x="0" y="134"/>
                  </a:lnTo>
                  <a:lnTo>
                    <a:pt x="0" y="119"/>
                  </a:lnTo>
                  <a:lnTo>
                    <a:pt x="1" y="105"/>
                  </a:lnTo>
                  <a:lnTo>
                    <a:pt x="3" y="91"/>
                  </a:lnTo>
                  <a:lnTo>
                    <a:pt x="4" y="77"/>
                  </a:lnTo>
                  <a:lnTo>
                    <a:pt x="8" y="64"/>
                  </a:lnTo>
                  <a:lnTo>
                    <a:pt x="11" y="54"/>
                  </a:lnTo>
                  <a:lnTo>
                    <a:pt x="14" y="44"/>
                  </a:lnTo>
                  <a:lnTo>
                    <a:pt x="18" y="35"/>
                  </a:lnTo>
                  <a:lnTo>
                    <a:pt x="23" y="26"/>
                  </a:lnTo>
                  <a:lnTo>
                    <a:pt x="29" y="20"/>
                  </a:lnTo>
                  <a:lnTo>
                    <a:pt x="34" y="13"/>
                  </a:lnTo>
                  <a:lnTo>
                    <a:pt x="40" y="9"/>
                  </a:lnTo>
                  <a:lnTo>
                    <a:pt x="48" y="4"/>
                  </a:lnTo>
                  <a:lnTo>
                    <a:pt x="54" y="3"/>
                  </a:lnTo>
                  <a:lnTo>
                    <a:pt x="62" y="1"/>
                  </a:lnTo>
                  <a:lnTo>
                    <a:pt x="71" y="0"/>
                  </a:lnTo>
                  <a:lnTo>
                    <a:pt x="77" y="0"/>
                  </a:lnTo>
                  <a:lnTo>
                    <a:pt x="83" y="1"/>
                  </a:lnTo>
                  <a:lnTo>
                    <a:pt x="88" y="3"/>
                  </a:lnTo>
                  <a:lnTo>
                    <a:pt x="94" y="4"/>
                  </a:lnTo>
                  <a:lnTo>
                    <a:pt x="99" y="7"/>
                  </a:lnTo>
                  <a:lnTo>
                    <a:pt x="103" y="10"/>
                  </a:lnTo>
                  <a:lnTo>
                    <a:pt x="108" y="15"/>
                  </a:lnTo>
                  <a:lnTo>
                    <a:pt x="111" y="20"/>
                  </a:lnTo>
                  <a:lnTo>
                    <a:pt x="116" y="26"/>
                  </a:lnTo>
                  <a:lnTo>
                    <a:pt x="119" y="32"/>
                  </a:lnTo>
                  <a:lnTo>
                    <a:pt x="122" y="38"/>
                  </a:lnTo>
                  <a:lnTo>
                    <a:pt x="125" y="46"/>
                  </a:lnTo>
                  <a:lnTo>
                    <a:pt x="128" y="54"/>
                  </a:lnTo>
                  <a:lnTo>
                    <a:pt x="130" y="61"/>
                  </a:lnTo>
                  <a:lnTo>
                    <a:pt x="133" y="71"/>
                  </a:lnTo>
                  <a:lnTo>
                    <a:pt x="134" y="81"/>
                  </a:lnTo>
                  <a:lnTo>
                    <a:pt x="96" y="97"/>
                  </a:lnTo>
                  <a:lnTo>
                    <a:pt x="96" y="92"/>
                  </a:lnTo>
                  <a:lnTo>
                    <a:pt x="94" y="86"/>
                  </a:lnTo>
                  <a:lnTo>
                    <a:pt x="93" y="83"/>
                  </a:lnTo>
                  <a:lnTo>
                    <a:pt x="93" y="80"/>
                  </a:lnTo>
                  <a:lnTo>
                    <a:pt x="89" y="75"/>
                  </a:lnTo>
                  <a:lnTo>
                    <a:pt x="88" y="71"/>
                  </a:lnTo>
                  <a:lnTo>
                    <a:pt x="86" y="68"/>
                  </a:lnTo>
                  <a:lnTo>
                    <a:pt x="83" y="66"/>
                  </a:lnTo>
                  <a:lnTo>
                    <a:pt x="80" y="63"/>
                  </a:lnTo>
                  <a:lnTo>
                    <a:pt x="77" y="61"/>
                  </a:lnTo>
                  <a:lnTo>
                    <a:pt x="74" y="61"/>
                  </a:lnTo>
                  <a:lnTo>
                    <a:pt x="71" y="60"/>
                  </a:lnTo>
                  <a:lnTo>
                    <a:pt x="68" y="61"/>
                  </a:lnTo>
                  <a:lnTo>
                    <a:pt x="65" y="61"/>
                  </a:lnTo>
                  <a:lnTo>
                    <a:pt x="62" y="63"/>
                  </a:lnTo>
                  <a:lnTo>
                    <a:pt x="59" y="66"/>
                  </a:lnTo>
                  <a:lnTo>
                    <a:pt x="55" y="69"/>
                  </a:lnTo>
                  <a:lnTo>
                    <a:pt x="54" y="72"/>
                  </a:lnTo>
                  <a:lnTo>
                    <a:pt x="51" y="77"/>
                  </a:lnTo>
                  <a:lnTo>
                    <a:pt x="49" y="83"/>
                  </a:lnTo>
                  <a:lnTo>
                    <a:pt x="48" y="88"/>
                  </a:lnTo>
                  <a:lnTo>
                    <a:pt x="46" y="92"/>
                  </a:lnTo>
                  <a:lnTo>
                    <a:pt x="46" y="97"/>
                  </a:lnTo>
                  <a:lnTo>
                    <a:pt x="45" y="103"/>
                  </a:lnTo>
                  <a:lnTo>
                    <a:pt x="45" y="111"/>
                  </a:lnTo>
                  <a:lnTo>
                    <a:pt x="43" y="117"/>
                  </a:lnTo>
                  <a:lnTo>
                    <a:pt x="43" y="126"/>
                  </a:lnTo>
                  <a:lnTo>
                    <a:pt x="43" y="134"/>
                  </a:lnTo>
                  <a:lnTo>
                    <a:pt x="43" y="145"/>
                  </a:lnTo>
                  <a:lnTo>
                    <a:pt x="43" y="154"/>
                  </a:lnTo>
                  <a:lnTo>
                    <a:pt x="45" y="163"/>
                  </a:lnTo>
                  <a:lnTo>
                    <a:pt x="45" y="171"/>
                  </a:lnTo>
                  <a:lnTo>
                    <a:pt x="46" y="177"/>
                  </a:lnTo>
                  <a:lnTo>
                    <a:pt x="48" y="183"/>
                  </a:lnTo>
                  <a:lnTo>
                    <a:pt x="49" y="190"/>
                  </a:lnTo>
                  <a:lnTo>
                    <a:pt x="51" y="194"/>
                  </a:lnTo>
                  <a:lnTo>
                    <a:pt x="52" y="197"/>
                  </a:lnTo>
                  <a:lnTo>
                    <a:pt x="54" y="200"/>
                  </a:lnTo>
                  <a:lnTo>
                    <a:pt x="55" y="204"/>
                  </a:lnTo>
                  <a:lnTo>
                    <a:pt x="59" y="205"/>
                  </a:lnTo>
                  <a:lnTo>
                    <a:pt x="62" y="207"/>
                  </a:lnTo>
                  <a:lnTo>
                    <a:pt x="63" y="208"/>
                  </a:lnTo>
                  <a:lnTo>
                    <a:pt x="66" y="210"/>
                  </a:lnTo>
                  <a:lnTo>
                    <a:pt x="69" y="210"/>
                  </a:lnTo>
                  <a:lnTo>
                    <a:pt x="72" y="210"/>
                  </a:lnTo>
                  <a:lnTo>
                    <a:pt x="76" y="208"/>
                  </a:lnTo>
                  <a:lnTo>
                    <a:pt x="79" y="208"/>
                  </a:lnTo>
                  <a:lnTo>
                    <a:pt x="80" y="207"/>
                  </a:lnTo>
                  <a:lnTo>
                    <a:pt x="83" y="205"/>
                  </a:lnTo>
                  <a:lnTo>
                    <a:pt x="85" y="202"/>
                  </a:lnTo>
                  <a:lnTo>
                    <a:pt x="86" y="199"/>
                  </a:lnTo>
                  <a:lnTo>
                    <a:pt x="88" y="197"/>
                  </a:lnTo>
                  <a:lnTo>
                    <a:pt x="91" y="190"/>
                  </a:lnTo>
                  <a:lnTo>
                    <a:pt x="94" y="180"/>
                  </a:lnTo>
                  <a:lnTo>
                    <a:pt x="96" y="171"/>
                  </a:lnTo>
                  <a:lnTo>
                    <a:pt x="97" y="165"/>
                  </a:lnTo>
                  <a:lnTo>
                    <a:pt x="97" y="159"/>
                  </a:lnTo>
                  <a:close/>
                </a:path>
              </a:pathLst>
            </a:custGeom>
            <a:solidFill>
              <a:srgbClr val="FFFFFF"/>
            </a:solidFill>
            <a:ln w="9525">
              <a:solidFill>
                <a:srgbClr val="000000"/>
              </a:solidFill>
              <a:round/>
              <a:headEnd/>
              <a:tailEnd/>
            </a:ln>
          </p:spPr>
          <p:txBody>
            <a:bodyPr/>
            <a:lstStyle/>
            <a:p>
              <a:endParaRPr lang="en-US"/>
            </a:p>
          </p:txBody>
        </p:sp>
        <p:sp>
          <p:nvSpPr>
            <p:cNvPr id="102412" name="Rectangle 278"/>
            <p:cNvSpPr>
              <a:spLocks noChangeArrowheads="1"/>
            </p:cNvSpPr>
            <p:nvPr/>
          </p:nvSpPr>
          <p:spPr bwMode="auto">
            <a:xfrm>
              <a:off x="4178" y="1116"/>
              <a:ext cx="190" cy="420"/>
            </a:xfrm>
            <a:prstGeom prst="rect">
              <a:avLst/>
            </a:prstGeom>
            <a:solidFill>
              <a:srgbClr val="FDCC3F"/>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13" name="Rectangle 278"/>
            <p:cNvSpPr>
              <a:spLocks noChangeArrowheads="1"/>
            </p:cNvSpPr>
            <p:nvPr/>
          </p:nvSpPr>
          <p:spPr bwMode="auto">
            <a:xfrm>
              <a:off x="4562" y="1116"/>
              <a:ext cx="190" cy="420"/>
            </a:xfrm>
            <a:prstGeom prst="rect">
              <a:avLst/>
            </a:prstGeom>
            <a:solidFill>
              <a:srgbClr val="C9382A"/>
            </a:solidFill>
            <a:ln w="19050">
              <a:solidFill>
                <a:srgbClr val="000000"/>
              </a:solidFill>
              <a:miter lim="800000"/>
              <a:headEnd/>
              <a:tailEnd/>
            </a:ln>
          </p:spPr>
          <p:txBody>
            <a:bodyPr/>
            <a:lstStyle/>
            <a:p>
              <a:pPr>
                <a:spcBef>
                  <a:spcPct val="20000"/>
                </a:spcBef>
              </a:pPr>
              <a:endParaRPr lang="en-US" sz="2400">
                <a:solidFill>
                  <a:schemeClr val="bg1"/>
                </a:solidFill>
              </a:endParaRPr>
            </a:p>
          </p:txBody>
        </p:sp>
        <p:sp>
          <p:nvSpPr>
            <p:cNvPr id="102414" name="Rectangle 291"/>
            <p:cNvSpPr>
              <a:spLocks noChangeArrowheads="1"/>
            </p:cNvSpPr>
            <p:nvPr/>
          </p:nvSpPr>
          <p:spPr bwMode="auto">
            <a:xfrm>
              <a:off x="4066" y="942"/>
              <a:ext cx="40" cy="173"/>
            </a:xfrm>
            <a:prstGeom prst="rect">
              <a:avLst/>
            </a:prstGeom>
            <a:noFill/>
            <a:ln w="9525">
              <a:noFill/>
              <a:miter lim="800000"/>
              <a:headEnd/>
              <a:tailEnd/>
            </a:ln>
          </p:spPr>
          <p:txBody>
            <a:bodyPr wrap="none" lIns="0" tIns="0" rIns="0" bIns="0">
              <a:spAutoFit/>
            </a:bodyPr>
            <a:lstStyle/>
            <a:p>
              <a:r>
                <a:rPr lang="en-US" b="1"/>
                <a:t>I</a:t>
              </a:r>
              <a:endParaRPr lang="en-US"/>
            </a:p>
          </p:txBody>
        </p:sp>
        <p:sp>
          <p:nvSpPr>
            <p:cNvPr id="102415" name="Rectangle 292"/>
            <p:cNvSpPr>
              <a:spLocks noChangeArrowheads="1"/>
            </p:cNvSpPr>
            <p:nvPr/>
          </p:nvSpPr>
          <p:spPr bwMode="auto">
            <a:xfrm>
              <a:off x="4178" y="943"/>
              <a:ext cx="160" cy="173"/>
            </a:xfrm>
            <a:prstGeom prst="rect">
              <a:avLst/>
            </a:prstGeom>
            <a:noFill/>
            <a:ln w="9525">
              <a:noFill/>
              <a:miter lim="800000"/>
              <a:headEnd/>
              <a:tailEnd/>
            </a:ln>
          </p:spPr>
          <p:txBody>
            <a:bodyPr wrap="none" lIns="0" tIns="0" rIns="0" bIns="0">
              <a:spAutoFit/>
            </a:bodyPr>
            <a:lstStyle/>
            <a:p>
              <a:r>
                <a:rPr lang="en-US" b="1"/>
                <a:t>IIa</a:t>
              </a:r>
              <a:endParaRPr lang="en-US"/>
            </a:p>
          </p:txBody>
        </p:sp>
        <p:sp>
          <p:nvSpPr>
            <p:cNvPr id="102416" name="Rectangle 293"/>
            <p:cNvSpPr>
              <a:spLocks noChangeArrowheads="1"/>
            </p:cNvSpPr>
            <p:nvPr/>
          </p:nvSpPr>
          <p:spPr bwMode="auto">
            <a:xfrm>
              <a:off x="4370" y="943"/>
              <a:ext cx="168" cy="173"/>
            </a:xfrm>
            <a:prstGeom prst="rect">
              <a:avLst/>
            </a:prstGeom>
            <a:noFill/>
            <a:ln w="9525">
              <a:noFill/>
              <a:miter lim="800000"/>
              <a:headEnd/>
              <a:tailEnd/>
            </a:ln>
          </p:spPr>
          <p:txBody>
            <a:bodyPr wrap="none" lIns="0" tIns="0" rIns="0" bIns="0">
              <a:spAutoFit/>
            </a:bodyPr>
            <a:lstStyle/>
            <a:p>
              <a:r>
                <a:rPr lang="en-US" b="1"/>
                <a:t>IIb</a:t>
              </a:r>
              <a:endParaRPr lang="en-US"/>
            </a:p>
          </p:txBody>
        </p:sp>
        <p:sp>
          <p:nvSpPr>
            <p:cNvPr id="102417" name="Rectangle 294"/>
            <p:cNvSpPr>
              <a:spLocks noChangeArrowheads="1"/>
            </p:cNvSpPr>
            <p:nvPr/>
          </p:nvSpPr>
          <p:spPr bwMode="auto">
            <a:xfrm>
              <a:off x="4586" y="943"/>
              <a:ext cx="120" cy="173"/>
            </a:xfrm>
            <a:prstGeom prst="rect">
              <a:avLst/>
            </a:prstGeom>
            <a:noFill/>
            <a:ln w="9525">
              <a:noFill/>
              <a:miter lim="800000"/>
              <a:headEnd/>
              <a:tailEnd/>
            </a:ln>
          </p:spPr>
          <p:txBody>
            <a:bodyPr wrap="none" lIns="0" tIns="0" rIns="0" bIns="0">
              <a:spAutoFit/>
            </a:bodyPr>
            <a:lstStyle/>
            <a:p>
              <a:r>
                <a:rPr lang="en-US" b="1"/>
                <a:t>III</a:t>
              </a:r>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3273</TotalTime>
  <Words>6648</Words>
  <Application>Microsoft Office PowerPoint</Application>
  <PresentationFormat>On-screen Show (4:3)</PresentationFormat>
  <Paragraphs>1038</Paragraphs>
  <Slides>150</Slides>
  <Notes>56</Notes>
  <HiddenSlides>0</HiddenSlides>
  <MMClips>0</MMClips>
  <ScaleCrop>false</ScaleCrop>
  <HeadingPairs>
    <vt:vector size="4" baseType="variant">
      <vt:variant>
        <vt:lpstr>Theme</vt:lpstr>
      </vt:variant>
      <vt:variant>
        <vt:i4>1</vt:i4>
      </vt:variant>
      <vt:variant>
        <vt:lpstr>Slide Titles</vt:lpstr>
      </vt:variant>
      <vt:variant>
        <vt:i4>150</vt:i4>
      </vt:variant>
    </vt:vector>
  </HeadingPairs>
  <TitlesOfParts>
    <vt:vector size="151" baseType="lpstr">
      <vt:lpstr>Office Theme</vt:lpstr>
      <vt:lpstr> RISK STRATIFICATION  &amp; MANAGEMENT OF STEMI</vt:lpstr>
      <vt:lpstr>INTRODUCTION</vt:lpstr>
      <vt:lpstr>Slide 3</vt:lpstr>
      <vt:lpstr>  Acute Phase Risk Stratification: Electrocardiographic features  </vt:lpstr>
      <vt:lpstr>Acute Phase Risk Stratification: Importance of LV dysfunction</vt:lpstr>
      <vt:lpstr>EARLY RISK STRATIFICATION</vt:lpstr>
      <vt:lpstr>Slide 7</vt:lpstr>
      <vt:lpstr> TIMI risk score  </vt:lpstr>
      <vt:lpstr>Slide 9</vt:lpstr>
      <vt:lpstr>TIMI risk index</vt:lpstr>
      <vt:lpstr>GRACE risk model</vt:lpstr>
      <vt:lpstr>Slide 12</vt:lpstr>
      <vt:lpstr>Slide 13</vt:lpstr>
      <vt:lpstr>Slide 14</vt:lpstr>
      <vt:lpstr>ACTION registry score</vt:lpstr>
      <vt:lpstr>Zwolle primary PCI index </vt:lpstr>
      <vt:lpstr>Slide 17</vt:lpstr>
      <vt:lpstr>CADILLAC risk score</vt:lpstr>
      <vt:lpstr>Slide 19</vt:lpstr>
      <vt:lpstr>Slide 20</vt:lpstr>
      <vt:lpstr>LATE RISK STRATIFICATION</vt:lpstr>
      <vt:lpstr>Left ventricular ejection fraction </vt:lpstr>
      <vt:lpstr>Slide 23</vt:lpstr>
      <vt:lpstr>Use of Noninvasive Testing for Ischemia Before Discharge </vt:lpstr>
      <vt:lpstr>Post MI Management: Pre-discharge TMT</vt:lpstr>
      <vt:lpstr>Other post-myocardial infarction associations</vt:lpstr>
      <vt:lpstr>SUMMARY</vt:lpstr>
      <vt:lpstr>Regional Systems of STEMI Care, Reperfusion Therapy, and Time-to-Treatment Goals </vt:lpstr>
      <vt:lpstr>Regional Systems of STEMI Care, Reperfusion Therapy, and Time-to-Treatment Goals </vt:lpstr>
      <vt:lpstr>Regional Systems of STEMI Care, Reperfusion Therapy, and Time-to-Treatment Goals </vt:lpstr>
      <vt:lpstr>Slide 31</vt:lpstr>
      <vt:lpstr>Slide 32</vt:lpstr>
      <vt:lpstr>Slide 33</vt:lpstr>
      <vt:lpstr>    Initial Recognition and Management in the Emergency Department    </vt:lpstr>
      <vt:lpstr>Control of cardiac pain</vt:lpstr>
      <vt:lpstr>Slide 36</vt:lpstr>
      <vt:lpstr>Slide 37</vt:lpstr>
      <vt:lpstr>Slide 38</vt:lpstr>
      <vt:lpstr>Slide 39</vt:lpstr>
      <vt:lpstr>Evaluation and Management of Patients With STEMI and Out-of-Hospital Cardiac Arrest </vt:lpstr>
      <vt:lpstr>Slide 41</vt:lpstr>
      <vt:lpstr>Primary PCI in STEMI</vt:lpstr>
      <vt:lpstr>Primary PCI in STEMI</vt:lpstr>
      <vt:lpstr>Slide 44</vt:lpstr>
      <vt:lpstr>Slide 45</vt:lpstr>
      <vt:lpstr>Aspiration Thrombectomy</vt:lpstr>
      <vt:lpstr>Slide 47</vt:lpstr>
      <vt:lpstr>Use of Stents in Patients With STEMI</vt:lpstr>
      <vt:lpstr>Slide 49</vt:lpstr>
      <vt:lpstr>Antiplatelet Therapy to Support Primary PCI for STEMI</vt:lpstr>
      <vt:lpstr>Antiplatelet Therapy to Support Primary PCI for STEMI</vt:lpstr>
      <vt:lpstr>Antiplatelet Therapy to Support Primary PCI for STEMI</vt:lpstr>
      <vt:lpstr>Antiplatelet Therapy to Support Primary PCI for STEMI</vt:lpstr>
      <vt:lpstr>Antiplatelet Therapy to Support Primary PCI for STEMI</vt:lpstr>
      <vt:lpstr>Antiplatelet Therapy to Support Primary PCI for STEMI</vt:lpstr>
      <vt:lpstr>Antiplatelet Therapy to Support Primary PCI for STEMI</vt:lpstr>
      <vt:lpstr>Slide 57</vt:lpstr>
      <vt:lpstr>Anticoagulant Therapy to Support Primary PCI</vt:lpstr>
      <vt:lpstr>Anticoagulant Therapy to Support Primary PCI</vt:lpstr>
      <vt:lpstr>Adjunctive Antithrombotic Therapy to Support Reperfusion With Primary PCI (cont.)</vt:lpstr>
      <vt:lpstr>Duration of DAPT in Patients With ACS Treated With PCI 2016</vt:lpstr>
      <vt:lpstr>Slide 62</vt:lpstr>
      <vt:lpstr>Slide 63</vt:lpstr>
      <vt:lpstr>Slide 64</vt:lpstr>
      <vt:lpstr>Factors Associated with Increased Bleeding Risk</vt:lpstr>
      <vt:lpstr>Slide 66</vt:lpstr>
      <vt:lpstr>Fibrinolytic Therapy When There Is an Anticipated Delay to Performing Primary PCI Within 120 Minutes of FMC</vt:lpstr>
      <vt:lpstr>Importance of time to reperfusion in patients undergoing fibrinolysis  (National Cardiovascular Data Registry )</vt:lpstr>
      <vt:lpstr>Contraindications and Cautions for Fibrinolysis in STEMI</vt:lpstr>
      <vt:lpstr>Slide 70</vt:lpstr>
      <vt:lpstr>Slide 71</vt:lpstr>
      <vt:lpstr>Slide 72</vt:lpstr>
      <vt:lpstr>Slide 73</vt:lpstr>
      <vt:lpstr>Slide 74</vt:lpstr>
      <vt:lpstr>Adjunctive Anticoagulant Therapy With Fibrinolysis</vt:lpstr>
      <vt:lpstr>Adjunctive Antithrombotic Therapy to Support Reperfusion With Fibrinolytic Therapy</vt:lpstr>
      <vt:lpstr>Adjunctive Antithrombotic Therapy to Support Reperfusion With Fibrinolytic Therapy (cont.)</vt:lpstr>
      <vt:lpstr>Duration of DAPT in Patients With STEMI Treated With Fibrinolytic Therapy (2016)</vt:lpstr>
      <vt:lpstr>Slide 79</vt:lpstr>
      <vt:lpstr>Transfer of Patients With STEMI to a PCI-Capable Hospital for Coronary Angiography After Fibrinolytic Therapy</vt:lpstr>
      <vt:lpstr>Transfer of Patients With STEMI to a PCI-Capable Hospital for Coronary Angiography After Fibrinolytic Therapy</vt:lpstr>
      <vt:lpstr>Slide 82</vt:lpstr>
      <vt:lpstr>Indications for Coronary Angiography in Patients Who Were Managed With Fibrinolytic Therapy or Who Did Not Receive Reperfusion Therapy</vt:lpstr>
      <vt:lpstr>Slide 84</vt:lpstr>
      <vt:lpstr>Indications for PCI of an Infarct Artery in Patients Who Were Managed With Fibrinolytic Therapy or Who Did Not Receive Reperfusion Therapy</vt:lpstr>
      <vt:lpstr>Slide 86</vt:lpstr>
      <vt:lpstr>Slide 87</vt:lpstr>
      <vt:lpstr>Antiplatelet Therapy to Support PCI After Fibrinolytic Therapy</vt:lpstr>
      <vt:lpstr>Antiplatelet Therapy to Support PCI After Fibrinolytic Therapy</vt:lpstr>
      <vt:lpstr>Antiplatelet Therapy to Support PCI After Fibrinolytic Therapy</vt:lpstr>
      <vt:lpstr>Slide 91</vt:lpstr>
      <vt:lpstr>Adjunctive Antithrombotic Therapy to Support PCI After Fibrinolytic Therapy</vt:lpstr>
      <vt:lpstr>Adjunctive Antithrombotic Therapy to Support PCI After Fibrinolytic Therapy (cont.)</vt:lpstr>
      <vt:lpstr>Adjunctive Antithrombotic Therapy to Support PCI After Fibrinolytic Therapy (cont.)</vt:lpstr>
      <vt:lpstr>Slide 95</vt:lpstr>
      <vt:lpstr>CABG in Patients With STEMI</vt:lpstr>
      <vt:lpstr>CABG in Patients With STEMI</vt:lpstr>
      <vt:lpstr>Slide 98</vt:lpstr>
      <vt:lpstr>Timing of Urgent CABG in Patients With STEMI in Relation to Use of Antiplatelet Agents</vt:lpstr>
      <vt:lpstr>Timing of Urgent CABG in Patients With STEMI in Relation to Use of Antiplatelet Agents</vt:lpstr>
      <vt:lpstr>Slide 101</vt:lpstr>
      <vt:lpstr>Slide 102</vt:lpstr>
      <vt:lpstr>Beta Blockers</vt:lpstr>
      <vt:lpstr>Beta Blockers</vt:lpstr>
      <vt:lpstr>Slide 105</vt:lpstr>
      <vt:lpstr>Renin-Angiotensin-Aldosterone System Inhibitors</vt:lpstr>
      <vt:lpstr>Renin-Angiotensin-Aldosterone System Inhibitors</vt:lpstr>
      <vt:lpstr>ACE inhibitors on mortality after MI- from short-term trials.</vt:lpstr>
      <vt:lpstr>Aldosterone blockade</vt:lpstr>
      <vt:lpstr>Calcium Channel Antagonists</vt:lpstr>
      <vt:lpstr>               Glucose Control in STEMI</vt:lpstr>
      <vt:lpstr>Slide 112</vt:lpstr>
      <vt:lpstr>Slide 113</vt:lpstr>
      <vt:lpstr>Lipid Management</vt:lpstr>
      <vt:lpstr>Slide 115</vt:lpstr>
      <vt:lpstr>Slide 116</vt:lpstr>
      <vt:lpstr>Slide 117</vt:lpstr>
      <vt:lpstr>Treatment of Cardiogenic Shock</vt:lpstr>
      <vt:lpstr>Treatment of Cardiogenic Shock</vt:lpstr>
      <vt:lpstr>       Treatment of acute LV failure</vt:lpstr>
      <vt:lpstr>Slide 121</vt:lpstr>
      <vt:lpstr>Slide 122</vt:lpstr>
      <vt:lpstr>Slide 123</vt:lpstr>
      <vt:lpstr>ATRIAL FIBRILLATION</vt:lpstr>
      <vt:lpstr>Slide 125</vt:lpstr>
      <vt:lpstr>Slide 126</vt:lpstr>
      <vt:lpstr>Slide 127</vt:lpstr>
      <vt:lpstr>Slide 128</vt:lpstr>
      <vt:lpstr>Slide 129</vt:lpstr>
      <vt:lpstr>Slide 130</vt:lpstr>
      <vt:lpstr>Slide 131</vt:lpstr>
      <vt:lpstr>Implantable Cardioverter-Defibrillator Therapy Before Discharge</vt:lpstr>
      <vt:lpstr>Assessment of Risk for SCD </vt:lpstr>
      <vt:lpstr>Slide 134</vt:lpstr>
      <vt:lpstr>Slide 135</vt:lpstr>
      <vt:lpstr>Slide 136</vt:lpstr>
      <vt:lpstr>Pacing in STEMI</vt:lpstr>
      <vt:lpstr>Slide 138</vt:lpstr>
      <vt:lpstr>Slide 139</vt:lpstr>
      <vt:lpstr>Slide 140</vt:lpstr>
      <vt:lpstr>Management of Pericarditis After STEMI </vt:lpstr>
      <vt:lpstr>Slide 142</vt:lpstr>
      <vt:lpstr>Slide 143</vt:lpstr>
      <vt:lpstr>Anticoagulation</vt:lpstr>
      <vt:lpstr>Anticoagulation</vt:lpstr>
      <vt:lpstr>Anticoagulation</vt:lpstr>
      <vt:lpstr>Slide 147</vt:lpstr>
      <vt:lpstr>Posthospitalization Plan of Care </vt:lpstr>
      <vt:lpstr>Posthospitalization Plan of Care </vt:lpstr>
      <vt:lpstr>Slide 150</vt:lpstr>
    </vt:vector>
  </TitlesOfParts>
  <Company>ACC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autumn strass</dc:creator>
  <cp:lastModifiedBy>system1</cp:lastModifiedBy>
  <cp:revision>178</cp:revision>
  <cp:lastPrinted>2012-11-26T15:04:55Z</cp:lastPrinted>
  <dcterms:created xsi:type="dcterms:W3CDTF">2012-11-19T22:08:50Z</dcterms:created>
  <dcterms:modified xsi:type="dcterms:W3CDTF">2021-03-09T20:24:45Z</dcterms:modified>
</cp:coreProperties>
</file>